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9" r:id="rId4"/>
    <p:sldId id="290" r:id="rId5"/>
    <p:sldId id="280" r:id="rId6"/>
    <p:sldId id="259" r:id="rId7"/>
    <p:sldId id="282" r:id="rId8"/>
    <p:sldId id="261" r:id="rId9"/>
    <p:sldId id="263" r:id="rId10"/>
    <p:sldId id="283" r:id="rId11"/>
    <p:sldId id="287" r:id="rId12"/>
    <p:sldId id="267" r:id="rId13"/>
    <p:sldId id="269" r:id="rId14"/>
    <p:sldId id="284" r:id="rId15"/>
    <p:sldId id="271" r:id="rId16"/>
    <p:sldId id="285" r:id="rId17"/>
    <p:sldId id="274" r:id="rId18"/>
    <p:sldId id="277" r:id="rId19"/>
    <p:sldId id="278" r:id="rId20"/>
    <p:sldId id="28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E77189-7E2D-4DDA-857A-1DF5F29E67DE}" type="datetimeFigureOut">
              <a:rPr lang="fr-FR" smtClean="0"/>
              <a:pPr/>
              <a:t>07/06/2016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C4665A-E3A6-4FB2-84D6-46EEAC9684C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77189-7E2D-4DDA-857A-1DF5F29E67DE}" type="datetimeFigureOut">
              <a:rPr lang="fr-FR" smtClean="0"/>
              <a:pPr/>
              <a:t>07/06/2016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4665A-E3A6-4FB2-84D6-46EEAC9684C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Livre_d'heures" TargetMode="External"/><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hyperlink" Target="https://fr.wikipedia.org/wiki/Jean_Ier_de_Berr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4000" b="1" spc="300" dirty="0" smtClean="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rPr>
              <a:t>ARTS HISTOIRE et LITTERATURE.</a:t>
            </a:r>
            <a:br>
              <a:rPr lang="fr-FR" sz="4000" b="1" spc="300" dirty="0" smtClean="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rPr>
            </a:br>
            <a:r>
              <a:rPr lang="fr-FR" sz="3600" b="1" dirty="0" smtClean="0">
                <a:solidFill>
                  <a:schemeClr val="accent5">
                    <a:lumMod val="50000"/>
                  </a:schemeClr>
                </a:solidFill>
              </a:rPr>
              <a:t>QUELQUES REPERES </a:t>
            </a:r>
            <a:br>
              <a:rPr lang="fr-FR" sz="3600" b="1" dirty="0" smtClean="0">
                <a:solidFill>
                  <a:schemeClr val="accent5">
                    <a:lumMod val="50000"/>
                  </a:schemeClr>
                </a:solidFill>
              </a:rPr>
            </a:br>
            <a:r>
              <a:rPr lang="fr-FR" sz="3600" b="1" dirty="0" smtClean="0">
                <a:solidFill>
                  <a:schemeClr val="accent5">
                    <a:lumMod val="50000"/>
                  </a:schemeClr>
                </a:solidFill>
              </a:rPr>
              <a:t>HISTORIQUES ET LITTERAIRES.  </a:t>
            </a:r>
            <a:endParaRPr lang="fr-FR" sz="3600" b="1" dirty="0">
              <a:solidFill>
                <a:schemeClr val="accent5">
                  <a:lumMod val="50000"/>
                </a:schemeClr>
              </a:solidFill>
            </a:endParaRPr>
          </a:p>
        </p:txBody>
      </p:sp>
      <p:sp>
        <p:nvSpPr>
          <p:cNvPr id="5" name="Espace réservé du contenu 4"/>
          <p:cNvSpPr>
            <a:spLocks noGrp="1"/>
          </p:cNvSpPr>
          <p:nvPr>
            <p:ph idx="1"/>
          </p:nvPr>
        </p:nvSpPr>
        <p:spPr/>
        <p:txBody>
          <a:bodyPr>
            <a:normAutofit fontScale="85000" lnSpcReduction="10000"/>
          </a:bodyPr>
          <a:lstStyle/>
          <a:p>
            <a:r>
              <a:rPr lang="fr-FR" sz="2800" dirty="0" smtClean="0"/>
              <a:t>Chaque diapo présente une facette culturelle, historique, artistique de la culture française et européenne. </a:t>
            </a:r>
          </a:p>
          <a:p>
            <a:r>
              <a:rPr lang="fr-FR" sz="2800" b="1" dirty="0" smtClean="0">
                <a:solidFill>
                  <a:schemeClr val="accent2">
                    <a:lumMod val="75000"/>
                  </a:schemeClr>
                </a:solidFill>
              </a:rPr>
              <a:t>Travaillez le document avec le document </a:t>
            </a:r>
            <a:r>
              <a:rPr lang="fr-FR" sz="2800" dirty="0" smtClean="0"/>
              <a:t>« Repères d’Histoire et d’Histoire littéraire pour le BAC » ci-joint, pages 2 – 3 et 4 .</a:t>
            </a:r>
          </a:p>
          <a:p>
            <a:r>
              <a:rPr lang="fr-FR" sz="2800" b="1" dirty="0" smtClean="0">
                <a:solidFill>
                  <a:schemeClr val="accent5">
                    <a:lumMod val="75000"/>
                  </a:schemeClr>
                </a:solidFill>
              </a:rPr>
              <a:t>Choisissez  quatre œuvres picturales </a:t>
            </a:r>
            <a:r>
              <a:rPr lang="fr-FR" sz="2800" dirty="0" smtClean="0"/>
              <a:t>, présentez – les en </a:t>
            </a:r>
            <a:r>
              <a:rPr lang="fr-FR" sz="2800" u="sng" dirty="0" smtClean="0"/>
              <a:t>respectant l’ordre chronologique </a:t>
            </a:r>
            <a:r>
              <a:rPr lang="fr-FR" sz="2800" dirty="0" smtClean="0"/>
              <a:t>, dites pourquoi elles ont retenu votre attention </a:t>
            </a:r>
            <a:r>
              <a:rPr lang="fr-FR" sz="2800" u="sng" dirty="0" smtClean="0"/>
              <a:t>en vous servant des conseils de la fiche </a:t>
            </a:r>
            <a:r>
              <a:rPr lang="fr-FR" sz="2800" u="sng" smtClean="0"/>
              <a:t>page 5.</a:t>
            </a:r>
            <a:endParaRPr lang="fr-FR" sz="2800" dirty="0" smtClean="0"/>
          </a:p>
          <a:p>
            <a:r>
              <a:rPr lang="fr-FR" sz="2800" b="1" dirty="0" smtClean="0">
                <a:solidFill>
                  <a:schemeClr val="accent6">
                    <a:lumMod val="75000"/>
                  </a:schemeClr>
                </a:solidFill>
              </a:rPr>
              <a:t>Choisissez quatre extraits  parmi les œuvres  littéraires proposées </a:t>
            </a:r>
            <a:r>
              <a:rPr lang="fr-FR" sz="2800" dirty="0" smtClean="0"/>
              <a:t>dans les documents  </a:t>
            </a:r>
            <a:r>
              <a:rPr lang="fr-FR" sz="2800" u="sng" dirty="0" smtClean="0"/>
              <a:t>et faites de même</a:t>
            </a:r>
            <a:r>
              <a:rPr lang="fr-FR" sz="2800" dirty="0" smtClean="0"/>
              <a:t>. </a:t>
            </a:r>
          </a:p>
          <a:p>
            <a:r>
              <a:rPr lang="fr-FR" sz="2800" b="1" dirty="0" smtClean="0">
                <a:solidFill>
                  <a:schemeClr val="accent3">
                    <a:lumMod val="75000"/>
                  </a:schemeClr>
                </a:solidFill>
              </a:rPr>
              <a:t>Ecoutez les œuvres musicales</a:t>
            </a:r>
            <a:r>
              <a:rPr lang="fr-FR" sz="2800" b="1" dirty="0" smtClean="0">
                <a:solidFill>
                  <a:schemeClr val="accent5">
                    <a:lumMod val="75000"/>
                  </a:schemeClr>
                </a:solidFill>
              </a:rPr>
              <a:t>, </a:t>
            </a:r>
            <a:r>
              <a:rPr lang="fr-FR" sz="2800" dirty="0" smtClean="0"/>
              <a:t>choisissez-en </a:t>
            </a:r>
            <a:r>
              <a:rPr lang="fr-FR" sz="2800" b="1" dirty="0" smtClean="0">
                <a:solidFill>
                  <a:schemeClr val="accent3">
                    <a:lumMod val="75000"/>
                  </a:schemeClr>
                </a:solidFill>
              </a:rPr>
              <a:t>deux</a:t>
            </a:r>
            <a:r>
              <a:rPr lang="fr-FR" sz="2800" dirty="0" smtClean="0"/>
              <a:t> </a:t>
            </a:r>
            <a:r>
              <a:rPr lang="fr-FR" sz="2800" u="sng" dirty="0" smtClean="0"/>
              <a:t>et faites de même. </a:t>
            </a:r>
          </a:p>
          <a:p>
            <a:endParaRPr lang="fr-FR" dirty="0" smtClean="0"/>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3200" b="1" dirty="0" smtClean="0">
                <a:solidFill>
                  <a:schemeClr val="accent6">
                    <a:lumMod val="75000"/>
                  </a:schemeClr>
                </a:solidFill>
              </a:rPr>
              <a:t>Marie de France  </a:t>
            </a:r>
            <a:r>
              <a:rPr lang="fr-FR" sz="3200" b="1" i="1" dirty="0" smtClean="0">
                <a:solidFill>
                  <a:schemeClr val="accent6">
                    <a:lumMod val="75000"/>
                  </a:schemeClr>
                </a:solidFill>
              </a:rPr>
              <a:t>Le LAI du Chèvrefeuille.  </a:t>
            </a:r>
            <a:endParaRPr lang="fr-FR" sz="3200" b="1" i="1" dirty="0">
              <a:solidFill>
                <a:schemeClr val="accent6">
                  <a:lumMod val="75000"/>
                </a:schemeClr>
              </a:solidFill>
            </a:endParaRPr>
          </a:p>
        </p:txBody>
      </p:sp>
      <p:sp>
        <p:nvSpPr>
          <p:cNvPr id="3" name="Espace réservé du contenu 2"/>
          <p:cNvSpPr>
            <a:spLocks noGrp="1"/>
          </p:cNvSpPr>
          <p:nvPr>
            <p:ph idx="1"/>
          </p:nvPr>
        </p:nvSpPr>
        <p:spPr>
          <a:xfrm>
            <a:off x="457200" y="908720"/>
            <a:ext cx="8229600" cy="5217443"/>
          </a:xfrm>
        </p:spPr>
        <p:txBody>
          <a:bodyPr>
            <a:normAutofit fontScale="25000" lnSpcReduction="20000"/>
          </a:bodyPr>
          <a:lstStyle/>
          <a:p>
            <a:r>
              <a:rPr lang="fr-FR" sz="5600" dirty="0" smtClean="0"/>
              <a:t>J'aurais beaucoup de plaisir à raconter le Lai du Chèvrefeuille, mais je veux auparavant vous apprendre pourquoi il fut fait. Vous saurez donc que je l'ai entendu réciter plusieurs fois et que je l'ai même trouvé en écrit. Je parlerai de Tristan, de sa mie Yseult la blonde, de leur amour extrême qui leur causa tant de peines, et de leur mort qui eut lieu le même jour.</a:t>
            </a:r>
          </a:p>
          <a:p>
            <a:r>
              <a:rPr lang="fr-FR" sz="5600" dirty="0" smtClean="0"/>
              <a:t> Le Roi Marc fort irrité contre son neveu, le chassa de son royaume parce qu'il aimait la reine, dont il était tendrement aimé. Tristan revint dans le </a:t>
            </a:r>
            <a:r>
              <a:rPr lang="fr-FR" sz="5600" dirty="0" err="1" smtClean="0"/>
              <a:t>Southwales</a:t>
            </a:r>
            <a:r>
              <a:rPr lang="fr-FR" sz="5600" dirty="0" smtClean="0"/>
              <a:t> sa patrie, où il demeura pendant une année. L'éloignement de sa belle, l'ennui de l'absence, le conduisaient insensiblement au tombeau. Ne vous étonnez pas de l'état du chevalier, tous ceux qui aiment loyalement ressentent les mêmes douleurs quand ils éprouvent des maux pareils.</a:t>
            </a:r>
          </a:p>
          <a:p>
            <a:r>
              <a:rPr lang="fr-FR" sz="5600" dirty="0" smtClean="0"/>
              <a:t> Pour dissiper son chagrin, Tristan quitte sa patrie et se rend dans la Cornouailles, province que la belle Yseult habitait. Voulant se dérober à tous les regards, il habitait une forêt, de laquelle il ne sortait que le soir ; et quand venait la nuit, il allait demander l'hospitalité à des paysans, puis s'informait près d'eux des nouvelles de la ville et de la cour, et de ce que faisait le roi. Ceux-ci lui répondirent qu'ils avoient entendu dire que les barons bannis de la cour, s'étaient refugiés à </a:t>
            </a:r>
            <a:r>
              <a:rPr lang="fr-FR" sz="5600" dirty="0" err="1" smtClean="0"/>
              <a:t>Tintagel</a:t>
            </a:r>
            <a:r>
              <a:rPr lang="fr-FR" sz="5600" dirty="0" smtClean="0"/>
              <a:t> ; que le roi, aux fêtes de la Pentecôte, tiendrait dans cette ville une cour plénière(i) extrêmement belle, où l'on devait beaucoup s'amuser, enfin que la reine devait y assister.</a:t>
            </a:r>
          </a:p>
          <a:p>
            <a:r>
              <a:rPr lang="fr-FR" sz="5600" dirty="0" smtClean="0"/>
              <a:t> Tristan fut d'autant plus enchanté de ce qu'il venait d'apprendre que la reine devait infailliblement traverser la forêt pour se rendre à </a:t>
            </a:r>
            <a:r>
              <a:rPr lang="fr-FR" sz="5600" dirty="0" err="1" smtClean="0"/>
              <a:t>Tintagel</a:t>
            </a:r>
            <a:r>
              <a:rPr lang="fr-FR" sz="5600" dirty="0" smtClean="0"/>
              <a:t>. En effet, le roi et son cortège passèrent le lendemain. Yseult ne devait pas tarder à venir; mais comment lui apprendre que son amant est si près d'elle ? Tristan coupe une branche de coudrier, la taille carrément et la fend en deux, sur chaque côté de l'épaisseur il écrit son nom avec un couteau, puis met les deux branches sur le chemin, à peu de distance l'une de l'autre. Si la reine aperçoit le nom de son ami, ainsi que cela lui était déjà arrivé , il n'y a pas de doute qu'elle ne s'arrête.</a:t>
            </a:r>
          </a:p>
          <a:p>
            <a:r>
              <a:rPr lang="fr-FR" sz="5600" dirty="0" smtClean="0"/>
              <a:t> Elle devinerait sur-le-champ qu'il avait longtemps attendu pour la voir. D'ailleurs elle ne peut ignorer que Tristan ne peut vivre sans Yseult, comme Yseult ne peut vivre sans Tristan. Il vous souvient, disait-il en lui-même, de l'arbre au pied duquel est planté du chèvrefeuille. Cet arbuste monte, s'attache et entoure les branches. Tous deux semblent devoir vivre longtemps, et rien ne paraît pouvoir les désunir. Si l'arbre vient à mourir, le chèvrefeuille éprouve sur-le-champ le même sort. Ainsi, belle amie, est-il de nous. Je ne puis vivre sans vous comme vous sans moi, et votre absence me fera périr.</a:t>
            </a:r>
          </a:p>
          <a:p>
            <a:pPr>
              <a:buNone/>
            </a:pPr>
            <a:r>
              <a:rPr lang="fr-FR" sz="4800" dirty="0" smtClean="0"/>
              <a:t>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 du Lai.</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 Belle amie, ainsi en est-il de nous:</a:t>
            </a:r>
            <a:br>
              <a:rPr lang="fr-FR" dirty="0" smtClean="0"/>
            </a:br>
            <a:r>
              <a:rPr lang="fr-FR" dirty="0" smtClean="0"/>
              <a:t>Ni vous sans moi, ni moi sans vous! » </a:t>
            </a:r>
            <a:br>
              <a:rPr lang="fr-FR" dirty="0" smtClean="0"/>
            </a:br>
            <a:r>
              <a:rPr lang="fr-FR" dirty="0" smtClean="0"/>
              <a:t> </a:t>
            </a:r>
          </a:p>
          <a:p>
            <a:r>
              <a:rPr lang="fr-FR" dirty="0" smtClean="0"/>
              <a:t>La reine montée sur un palefroi arrive enfin ; le bâton sur lequel était écrit le nom de son ami, frappe ses regards ; elle voit le nom de Tristan qui ne peut être éloigné. Mais comment se dérober à cette suite de chevaliers qui l'accompagne? Elle fait arrêter le cortège sous prétexte de profiter de la beauté du lieu et de se reposer. Elle défend de la suivre, ses ordres sont exécutés et bientôt elle est loin de sa suite. Son amie </a:t>
            </a:r>
            <a:r>
              <a:rPr lang="fr-FR" dirty="0" err="1" smtClean="0"/>
              <a:t>Brangien</a:t>
            </a:r>
            <a:r>
              <a:rPr lang="fr-FR" dirty="0" smtClean="0"/>
              <a:t>, la confidente de ses amours est la seule qui la suive. A peine entrée dans le bois, Yseult vit devant elle celui qu'elle aimait plus que la vie.</a:t>
            </a:r>
          </a:p>
          <a:p>
            <a:r>
              <a:rPr lang="fr-FR" dirty="0" smtClean="0"/>
              <a:t> Dieu! quel bonheur, et que de choses à se dire après une aussi longue absence ! Elle lui fait espérer un prompt retour, et d'obtenir sa grâce auprès du roi son époux. Combien j'ai souffert de votre exil ! Mais, cher ami, il est temps de nous quitter et je ne le puis sans répandre des pleurs. Adieu, je ne vis que dans l'espérance de vous revoir bientôt. Yseult alla rejoindre sa suite, et Tristan retourna dans le pays de Galles, où il demeura jusqu'à son rappel.</a:t>
            </a:r>
          </a:p>
          <a:p>
            <a:r>
              <a:rPr lang="fr-FR" dirty="0" smtClean="0"/>
              <a:t> De la joie qu'il avait éprouvée en voyant son amie, et du moyen qu'il avait inventé à cet effet, de la promesse qu'elle lui avait faite, de tout ce qu'elle lui avait dit, Tristan qui pinçait supérieurement de la harpe en fit un Lai nouveau. De ce Lai que j'ai ici conté je donnerai le nom. Les Anglais le nomment </a:t>
            </a:r>
            <a:r>
              <a:rPr lang="fr-FR" dirty="0" err="1" smtClean="0"/>
              <a:t>Goatleaf</a:t>
            </a:r>
            <a:r>
              <a:rPr lang="fr-FR" dirty="0" smtClean="0"/>
              <a:t> et les Français le Chèvrefeuille. Voici la vérité de l'aventure que vous venez d'entendre et que j'ai mise en vers.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sz="2800" b="1" dirty="0" smtClean="0">
                <a:solidFill>
                  <a:schemeClr val="accent5">
                    <a:lumMod val="75000"/>
                  </a:schemeClr>
                </a:solidFill>
              </a:rPr>
              <a:t>XVIème s RENAISSANCE HUMANISME. </a:t>
            </a:r>
            <a:br>
              <a:rPr lang="fr-FR" sz="2800" b="1" dirty="0" smtClean="0">
                <a:solidFill>
                  <a:schemeClr val="accent5">
                    <a:lumMod val="75000"/>
                  </a:schemeClr>
                </a:solidFill>
              </a:rPr>
            </a:br>
            <a:endParaRPr lang="fr-FR" sz="2800" b="1" i="1" dirty="0">
              <a:solidFill>
                <a:schemeClr val="accent5">
                  <a:lumMod val="75000"/>
                </a:schemeClr>
              </a:solidFill>
            </a:endParaRPr>
          </a:p>
        </p:txBody>
      </p:sp>
      <p:sp>
        <p:nvSpPr>
          <p:cNvPr id="3" name="Espace réservé du contenu 2"/>
          <p:cNvSpPr>
            <a:spLocks noGrp="1"/>
          </p:cNvSpPr>
          <p:nvPr>
            <p:ph sz="half" idx="1"/>
          </p:nvPr>
        </p:nvSpPr>
        <p:spPr/>
        <p:txBody>
          <a:bodyPr>
            <a:normAutofit fontScale="92500" lnSpcReduction="10000"/>
          </a:bodyPr>
          <a:lstStyle/>
          <a:p>
            <a:r>
              <a:rPr lang="fr-FR" dirty="0" smtClean="0"/>
              <a:t>Le rêve italien </a:t>
            </a:r>
          </a:p>
          <a:p>
            <a:r>
              <a:rPr lang="fr-FR" dirty="0" smtClean="0"/>
              <a:t>Du Moyen Âge à la Renaissance </a:t>
            </a:r>
          </a:p>
          <a:p>
            <a:r>
              <a:rPr lang="fr-FR" dirty="0" smtClean="0"/>
              <a:t>Culture encyclopédique</a:t>
            </a:r>
          </a:p>
          <a:p>
            <a:r>
              <a:rPr lang="fr-FR" dirty="0" smtClean="0"/>
              <a:t>Grandes découvertes</a:t>
            </a:r>
          </a:p>
          <a:p>
            <a:r>
              <a:rPr lang="fr-FR" dirty="0" smtClean="0"/>
              <a:t>Retour à l’Antique </a:t>
            </a:r>
          </a:p>
          <a:p>
            <a:r>
              <a:rPr lang="fr-FR" dirty="0" smtClean="0"/>
              <a:t>Affrontements : les guerres de Religion.</a:t>
            </a:r>
          </a:p>
          <a:p>
            <a:r>
              <a:rPr lang="fr-FR" b="1" dirty="0" smtClean="0">
                <a:solidFill>
                  <a:schemeClr val="accent5">
                    <a:lumMod val="75000"/>
                  </a:schemeClr>
                </a:solidFill>
              </a:rPr>
              <a:t>Œuvre : Sandro Botticelli La Naissance de Vénus , vers 1485 (détail).  </a:t>
            </a:r>
          </a:p>
          <a:p>
            <a:endParaRPr lang="fr-FR" dirty="0"/>
          </a:p>
        </p:txBody>
      </p:sp>
      <p:pic>
        <p:nvPicPr>
          <p:cNvPr id="4098" name="Picture 2" descr="C:\Users\Vitry\Pictures\IMAGES LYCEE ET PERSO\LITTERATURE ET HISTOIRE\Mise en perspective programme 1ère ES - S 2016\La_Renaissance_en_Italie_1480_Botticelli_Sandro_La_Naissance_de_Venus_detail_peut_etre_Simonetta_Vespucci.jpg"/>
          <p:cNvPicPr>
            <a:picLocks noGrp="1" noChangeAspect="1" noChangeArrowheads="1"/>
          </p:cNvPicPr>
          <p:nvPr>
            <p:ph sz="half" idx="2"/>
          </p:nvPr>
        </p:nvPicPr>
        <p:blipFill>
          <a:blip r:embed="rId2" cstate="print"/>
          <a:srcRect/>
          <a:stretch>
            <a:fillRect/>
          </a:stretch>
        </p:blipFill>
        <p:spPr bwMode="auto">
          <a:xfrm>
            <a:off x="4427984" y="1772816"/>
            <a:ext cx="4552608" cy="31095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chemeClr val="accent5">
                    <a:lumMod val="75000"/>
                  </a:schemeClr>
                </a:solidFill>
              </a:rPr>
              <a:t>Esprit populaire et énormité des Géants rabelaisiens pour penser le monde.</a:t>
            </a:r>
            <a:endParaRPr lang="fr-FR" sz="3200" b="1" dirty="0">
              <a:solidFill>
                <a:schemeClr val="accent5">
                  <a:lumMod val="75000"/>
                </a:schemeClr>
              </a:solidFill>
            </a:endParaRPr>
          </a:p>
        </p:txBody>
      </p:sp>
      <p:sp>
        <p:nvSpPr>
          <p:cNvPr id="6" name="Espace réservé du texte 5"/>
          <p:cNvSpPr>
            <a:spLocks noGrp="1"/>
          </p:cNvSpPr>
          <p:nvPr>
            <p:ph type="body" idx="1"/>
          </p:nvPr>
        </p:nvSpPr>
        <p:spPr>
          <a:xfrm>
            <a:off x="457200" y="1340768"/>
            <a:ext cx="4040188" cy="1224136"/>
          </a:xfrm>
        </p:spPr>
        <p:txBody>
          <a:bodyPr>
            <a:noAutofit/>
          </a:bodyPr>
          <a:lstStyle/>
          <a:p>
            <a:r>
              <a:rPr lang="fr-FR" sz="2000" dirty="0" smtClean="0">
                <a:solidFill>
                  <a:schemeClr val="accent6">
                    <a:lumMod val="75000"/>
                  </a:schemeClr>
                </a:solidFill>
              </a:rPr>
              <a:t>Rabelais</a:t>
            </a:r>
            <a:r>
              <a:rPr lang="fr-FR" sz="2000" b="0" i="1" dirty="0" smtClean="0">
                <a:solidFill>
                  <a:schemeClr val="accent6">
                    <a:lumMod val="75000"/>
                  </a:schemeClr>
                </a:solidFill>
              </a:rPr>
              <a:t>  Pantagruel </a:t>
            </a:r>
            <a:r>
              <a:rPr lang="fr-FR" sz="2000" b="0" dirty="0" smtClean="0">
                <a:solidFill>
                  <a:schemeClr val="accent6">
                    <a:lumMod val="75000"/>
                  </a:schemeClr>
                </a:solidFill>
              </a:rPr>
              <a:t>1532 </a:t>
            </a:r>
            <a:r>
              <a:rPr lang="fr-FR" sz="2000" b="0" i="1" dirty="0" smtClean="0">
                <a:solidFill>
                  <a:schemeClr val="accent6">
                    <a:lumMod val="75000"/>
                  </a:schemeClr>
                </a:solidFill>
              </a:rPr>
              <a:t>; Gargantua </a:t>
            </a:r>
            <a:r>
              <a:rPr lang="fr-FR" sz="2000" b="0" dirty="0" smtClean="0">
                <a:solidFill>
                  <a:schemeClr val="accent6">
                    <a:lumMod val="75000"/>
                  </a:schemeClr>
                </a:solidFill>
              </a:rPr>
              <a:t>1535</a:t>
            </a:r>
            <a:r>
              <a:rPr lang="fr-FR" sz="2000" b="0" i="1" dirty="0" smtClean="0">
                <a:solidFill>
                  <a:schemeClr val="accent6">
                    <a:lumMod val="75000"/>
                  </a:schemeClr>
                </a:solidFill>
              </a:rPr>
              <a:t>. </a:t>
            </a:r>
            <a:r>
              <a:rPr lang="fr-FR" sz="2000" b="0" i="1" dirty="0" smtClean="0">
                <a:solidFill>
                  <a:schemeClr val="accent5">
                    <a:lumMod val="75000"/>
                  </a:schemeClr>
                </a:solidFill>
              </a:rPr>
              <a:t>Œuvre : Le repas de noce</a:t>
            </a:r>
            <a:r>
              <a:rPr lang="fr-FR" sz="2000" dirty="0" smtClean="0">
                <a:solidFill>
                  <a:schemeClr val="accent5">
                    <a:lumMod val="75000"/>
                  </a:schemeClr>
                </a:solidFill>
              </a:rPr>
              <a:t/>
            </a:r>
            <a:br>
              <a:rPr lang="fr-FR" sz="2000" dirty="0" smtClean="0">
                <a:solidFill>
                  <a:schemeClr val="accent5">
                    <a:lumMod val="75000"/>
                  </a:schemeClr>
                </a:solidFill>
              </a:rPr>
            </a:br>
            <a:r>
              <a:rPr lang="fr-FR" sz="2000" dirty="0" smtClean="0">
                <a:solidFill>
                  <a:schemeClr val="accent5">
                    <a:lumMod val="75000"/>
                  </a:schemeClr>
                </a:solidFill>
              </a:rPr>
              <a:t>Pieter Bruegel l’Ancien, 1568. </a:t>
            </a:r>
            <a:endParaRPr lang="fr-FR" sz="2000" dirty="0">
              <a:solidFill>
                <a:schemeClr val="accent5">
                  <a:lumMod val="75000"/>
                </a:schemeClr>
              </a:solidFill>
            </a:endParaRPr>
          </a:p>
        </p:txBody>
      </p:sp>
      <p:pic>
        <p:nvPicPr>
          <p:cNvPr id="3074" name="Picture 2" descr="C:\Users\Vitry\Pictures\IMAGES LYCEE ET PERSO\LITTERATURE ET HISTOIRE\Mise en perspective programme 1ère ES - S 2016\Paysans.jpg"/>
          <p:cNvPicPr>
            <a:picLocks noGrp="1" noChangeAspect="1" noChangeArrowheads="1"/>
          </p:cNvPicPr>
          <p:nvPr>
            <p:ph sz="half" idx="2"/>
          </p:nvPr>
        </p:nvPicPr>
        <p:blipFill>
          <a:blip r:embed="rId2" cstate="print"/>
          <a:stretch>
            <a:fillRect/>
          </a:stretch>
        </p:blipFill>
        <p:spPr bwMode="auto">
          <a:xfrm>
            <a:off x="323528" y="2780928"/>
            <a:ext cx="4547408" cy="3112133"/>
          </a:xfrm>
          <a:prstGeom prst="rect">
            <a:avLst/>
          </a:prstGeom>
          <a:noFill/>
        </p:spPr>
      </p:pic>
      <p:sp>
        <p:nvSpPr>
          <p:cNvPr id="7" name="Espace réservé du texte 6"/>
          <p:cNvSpPr>
            <a:spLocks noGrp="1"/>
          </p:cNvSpPr>
          <p:nvPr>
            <p:ph type="body" sz="quarter" idx="3"/>
          </p:nvPr>
        </p:nvSpPr>
        <p:spPr>
          <a:xfrm>
            <a:off x="4932040" y="1535113"/>
            <a:ext cx="3754760" cy="639762"/>
          </a:xfrm>
        </p:spPr>
        <p:txBody>
          <a:bodyPr/>
          <a:lstStyle/>
          <a:p>
            <a:r>
              <a:rPr lang="fr-FR" dirty="0" smtClean="0">
                <a:solidFill>
                  <a:schemeClr val="accent6">
                    <a:lumMod val="75000"/>
                  </a:schemeClr>
                </a:solidFill>
              </a:rPr>
              <a:t>Citations du </a:t>
            </a:r>
            <a:r>
              <a:rPr lang="fr-FR" i="1" dirty="0" smtClean="0">
                <a:solidFill>
                  <a:schemeClr val="accent6">
                    <a:lumMod val="75000"/>
                  </a:schemeClr>
                </a:solidFill>
              </a:rPr>
              <a:t>Gargantua</a:t>
            </a:r>
            <a:endParaRPr lang="fr-FR" dirty="0">
              <a:solidFill>
                <a:schemeClr val="accent6">
                  <a:lumMod val="75000"/>
                </a:schemeClr>
              </a:solidFill>
            </a:endParaRPr>
          </a:p>
        </p:txBody>
      </p:sp>
      <p:sp>
        <p:nvSpPr>
          <p:cNvPr id="8" name="Espace réservé du contenu 7"/>
          <p:cNvSpPr>
            <a:spLocks noGrp="1"/>
          </p:cNvSpPr>
          <p:nvPr>
            <p:ph sz="quarter" idx="4"/>
          </p:nvPr>
        </p:nvSpPr>
        <p:spPr>
          <a:xfrm>
            <a:off x="5102225" y="2420888"/>
            <a:ext cx="3718247" cy="3663256"/>
          </a:xfrm>
        </p:spPr>
        <p:txBody>
          <a:bodyPr/>
          <a:lstStyle/>
          <a:p>
            <a:r>
              <a:rPr lang="fr-FR" dirty="0" smtClean="0"/>
              <a:t>« Science sans conscience n’est que ruine de l’âme ».</a:t>
            </a:r>
          </a:p>
          <a:p>
            <a:r>
              <a:rPr lang="fr-FR" dirty="0" smtClean="0"/>
              <a:t>« – Comment pourrait-on gouverner autrui quand on ne sait pas se gouverner soi-même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solidFill>
                  <a:schemeClr val="accent6">
                    <a:lumMod val="75000"/>
                  </a:schemeClr>
                </a:solidFill>
              </a:rPr>
              <a:t>Rabelais </a:t>
            </a:r>
            <a:r>
              <a:rPr lang="fr-FR" sz="3600" i="1" dirty="0" smtClean="0">
                <a:solidFill>
                  <a:schemeClr val="accent6">
                    <a:lumMod val="75000"/>
                  </a:schemeClr>
                </a:solidFill>
              </a:rPr>
              <a:t>Pantagruel</a:t>
            </a:r>
            <a:r>
              <a:rPr lang="fr-FR" sz="3600" dirty="0" smtClean="0">
                <a:solidFill>
                  <a:schemeClr val="accent6">
                    <a:lumMod val="75000"/>
                  </a:schemeClr>
                </a:solidFill>
              </a:rPr>
              <a:t>, 1532. Lettre de Gargantua. </a:t>
            </a:r>
            <a:endParaRPr lang="fr-FR" sz="3600" dirty="0">
              <a:solidFill>
                <a:schemeClr val="accent6">
                  <a:lumMod val="75000"/>
                </a:schemeClr>
              </a:solidFill>
            </a:endParaRPr>
          </a:p>
        </p:txBody>
      </p:sp>
      <p:sp>
        <p:nvSpPr>
          <p:cNvPr id="7" name="Espace réservé du contenu 6"/>
          <p:cNvSpPr>
            <a:spLocks noGrp="1"/>
          </p:cNvSpPr>
          <p:nvPr>
            <p:ph idx="1"/>
          </p:nvPr>
        </p:nvSpPr>
        <p:spPr>
          <a:xfrm>
            <a:off x="457200" y="1052736"/>
            <a:ext cx="8229600" cy="5073427"/>
          </a:xfrm>
        </p:spPr>
        <p:txBody>
          <a:bodyPr>
            <a:noAutofit/>
          </a:bodyPr>
          <a:lstStyle/>
          <a:p>
            <a:r>
              <a:rPr lang="fr-FR" sz="1100" dirty="0" smtClean="0"/>
              <a:t>Pour cette raison, mon fils, je te conjure d'employer ta jeunesse à bien profiter en étude et en vertu. Tu es à Paris, tu as ton précepteur </a:t>
            </a:r>
            <a:r>
              <a:rPr lang="fr-FR" sz="1100" dirty="0" err="1" smtClean="0"/>
              <a:t>Epistémon</a:t>
            </a:r>
            <a:r>
              <a:rPr lang="fr-FR" sz="1100" dirty="0" smtClean="0"/>
              <a:t> : l'un, par de vivantes leçons, l'autre par de louables exemples, peuvent bien t'éduquer. J'entends et veux que tu apprennes parfaitement les langues, d'abord le grec, comme le veut Quintilien, puis le latin et l'hébreu pour l'Écriture sainte, le chaldéen et l'arabe pour la même raison; pour le grec, forme ton style en imitant Platon, et Cicéron pour le latin. Qu'il n'y ait aucun fait historique que tu n'aies en mémoire, ce à quoi t'aidera la cosmographie établie par ceux qui ont traité le sujet. Des arts libéraux, la géométrie, l'arithmétique et la musique, je t'ai donné le goût quand tu étais encore petit, à cinq ou six ans : continue et deviens savant dans tous les domaines de l'astronomie, mais laisse-moi de côté l'astrologie divinatrice et l'art de Lulle qui ne sont que tromperies et futilités. Du droit civil, je veux que tu saches par cœur tous les beaux textes, et me les commentes avec sagesse. Quant à la connaissance de la nature, je veux que tu t'y appliques avec soin : qu'il n'y ait mer, rivière ou source dont tu ne connaisses les poissons; tous les oiseaux de l'air, tous les arbres, arbustes et buissons des forêts, toutes les herbes de la terre, tous les métaux cachés au ventre des abîmes, les pierreries de tout l'Orient et du Midi. Que rien ne te soit inconnu.</a:t>
            </a:r>
          </a:p>
          <a:p>
            <a:r>
              <a:rPr lang="fr-FR" sz="1100" dirty="0" smtClean="0"/>
              <a:t>Puis relis soigneusement les livres des médecins grecs, arabes et latins, sans mépriser les talmudistes et cabalistes, et, par de fréquentes dissections, acquiers une parfaite connaissance de cet autre monde qu'est l'homme. Et quelques heures par jour, commence à lire l'Écriture sainte, d'abord en grec le Nouveau Testament et les Épîtres des Apôtres, puis en hébreu l'Ancien Testament. En somme, que je voie en toi un abîme de science : car maintenant que tu es un homme et te fais grand, il te faudra sortir de la tranquillité et du repos de l'étude et apprendre la chevalerie et les armes pour défendre ma maison et secourir nos amis dans toutes leurs affaires contre les assauts des malfaisants. Et je veux que rapidement tu mettes tes progrès en application, ce que tu ne pourras mieux faire qu'en soutenant des discussions publiques sur tous les sujets, envers et contre tous, et en fréquentant les gens lettrés, tant à Paris qu'ailleurs.</a:t>
            </a:r>
          </a:p>
          <a:p>
            <a:r>
              <a:rPr lang="fr-FR" sz="1100" dirty="0" smtClean="0"/>
              <a:t>Mais parce que, selon le sage Salomon, la sagesse n'entre jamais dans une âme méchante, et que science sans conscience n'est que ruine de l'âme, il te faut servir, aimer et craindre Dieu, et en Lui mettre toutes tes pensées et tout ton espoir, et, par une foi faite de charité, t'unir à Lui de manière à n'en être jamais séparé par le péché. Prends garde aux tromperies du monde, ne t'adonne pas à des choses vaines, car cette vie est passagère, mais la parole de Dieu demeure éternellement. Sois serviable envers ton prochain, et </a:t>
            </a:r>
            <a:r>
              <a:rPr lang="fr-FR" sz="1100" dirty="0" err="1" smtClean="0"/>
              <a:t>aime-le</a:t>
            </a:r>
            <a:r>
              <a:rPr lang="fr-FR" sz="1100" dirty="0" smtClean="0"/>
              <a:t> comme toi-même. Respecte tes précepteurs, fuis la compagnie des gens à qui tu ne veux pas ressembler, et ne gaspille pas les grâces que Dieu t'a données. Et quand tu t'apercevras que tu disposes de tout le savoir que tu peux acquérir là-bas, reviens vers moi, afin que je te voie et te donne ma bénédiction avant de mourir. Mon fils, que la paix et la grâce de notre Seigneur soient avec toi. Amen.</a:t>
            </a:r>
          </a:p>
          <a:p>
            <a:r>
              <a:rPr lang="fr-FR" sz="1100" dirty="0" smtClean="0"/>
              <a:t>D'Utopie, le dix-sept mars,</a:t>
            </a:r>
          </a:p>
          <a:p>
            <a:r>
              <a:rPr lang="fr-FR" sz="1100" dirty="0" smtClean="0"/>
              <a:t>ton père, Gargantua.</a:t>
            </a:r>
          </a:p>
          <a:p>
            <a:endParaRPr lang="fr-F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3600" b="1" dirty="0" smtClean="0">
                <a:solidFill>
                  <a:schemeClr val="accent5">
                    <a:lumMod val="75000"/>
                  </a:schemeClr>
                </a:solidFill>
              </a:rPr>
              <a:t>Les poètes de la Pléiade.</a:t>
            </a:r>
            <a:endParaRPr lang="fr-FR" sz="3600" b="1" dirty="0">
              <a:solidFill>
                <a:schemeClr val="accent5">
                  <a:lumMod val="75000"/>
                </a:schemeClr>
              </a:solidFill>
            </a:endParaRPr>
          </a:p>
        </p:txBody>
      </p:sp>
      <p:pic>
        <p:nvPicPr>
          <p:cNvPr id="6147" name="Picture 3" descr="C:\Users\Vitry\Pictures\IMAGES LYCEE ET PERSO\LITTERATURE ET HISTOIRE\Mise en perspective programme 1ère ES - S 2016\ballo-greco.jpg"/>
          <p:cNvPicPr>
            <a:picLocks noGrp="1" noChangeAspect="1" noChangeArrowheads="1"/>
          </p:cNvPicPr>
          <p:nvPr>
            <p:ph idx="1"/>
          </p:nvPr>
        </p:nvPicPr>
        <p:blipFill>
          <a:blip r:embed="rId2" cstate="print"/>
          <a:srcRect/>
          <a:stretch>
            <a:fillRect/>
          </a:stretch>
        </p:blipFill>
        <p:spPr bwMode="auto">
          <a:xfrm>
            <a:off x="0" y="1124744"/>
            <a:ext cx="4240711" cy="2232248"/>
          </a:xfrm>
          <a:prstGeom prst="rect">
            <a:avLst/>
          </a:prstGeom>
          <a:noFill/>
        </p:spPr>
      </p:pic>
      <p:sp>
        <p:nvSpPr>
          <p:cNvPr id="12" name="ZoneTexte 11"/>
          <p:cNvSpPr txBox="1"/>
          <p:nvPr/>
        </p:nvSpPr>
        <p:spPr>
          <a:xfrm>
            <a:off x="539552" y="3441680"/>
            <a:ext cx="3744416"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L’Amour de l’Antique et les déconvenues </a:t>
            </a:r>
            <a:r>
              <a:rPr lang="fr-FR" b="1" dirty="0" smtClean="0">
                <a:solidFill>
                  <a:schemeClr val="accent6">
                    <a:lumMod val="75000"/>
                  </a:schemeClr>
                </a:solidFill>
              </a:rPr>
              <a:t>Du Bellay </a:t>
            </a:r>
            <a:r>
              <a:rPr lang="fr-FR" b="1" i="1" dirty="0" smtClean="0">
                <a:solidFill>
                  <a:schemeClr val="accent6">
                    <a:lumMod val="75000"/>
                  </a:schemeClr>
                </a:solidFill>
              </a:rPr>
              <a:t>Les Regrets,. </a:t>
            </a:r>
            <a:endParaRPr lang="fr-FR" b="1" dirty="0" smtClean="0"/>
          </a:p>
          <a:p>
            <a:r>
              <a:rPr lang="fr-FR" dirty="0" smtClean="0"/>
              <a:t>Les Poètes de l’Amour </a:t>
            </a:r>
          </a:p>
          <a:p>
            <a:r>
              <a:rPr lang="fr-FR" b="1" dirty="0" smtClean="0">
                <a:solidFill>
                  <a:schemeClr val="accent6">
                    <a:lumMod val="75000"/>
                  </a:schemeClr>
                </a:solidFill>
              </a:rPr>
              <a:t>Ronsard  </a:t>
            </a:r>
            <a:r>
              <a:rPr lang="fr-FR" b="1" i="1" dirty="0" smtClean="0">
                <a:solidFill>
                  <a:schemeClr val="accent6">
                    <a:lumMod val="75000"/>
                  </a:schemeClr>
                </a:solidFill>
              </a:rPr>
              <a:t>Les Amours </a:t>
            </a:r>
            <a:r>
              <a:rPr lang="fr-FR" dirty="0" smtClean="0"/>
              <a:t>…</a:t>
            </a:r>
          </a:p>
          <a:p>
            <a:r>
              <a:rPr lang="fr-FR" dirty="0" smtClean="0"/>
              <a:t>Œuvres : </a:t>
            </a:r>
            <a:r>
              <a:rPr lang="fr-FR" b="1" dirty="0" err="1" smtClean="0">
                <a:solidFill>
                  <a:schemeClr val="accent5">
                    <a:lumMod val="75000"/>
                  </a:schemeClr>
                </a:solidFill>
              </a:rPr>
              <a:t>Baldassare</a:t>
            </a:r>
            <a:r>
              <a:rPr lang="fr-FR" b="1" dirty="0" smtClean="0">
                <a:solidFill>
                  <a:schemeClr val="accent5">
                    <a:lumMod val="75000"/>
                  </a:schemeClr>
                </a:solidFill>
              </a:rPr>
              <a:t> Peruzzi 1481 1536 Danse d’Apollon avec les 9 Muses ; Véronèse </a:t>
            </a:r>
            <a:r>
              <a:rPr lang="fr-FR" b="1" i="1" dirty="0" smtClean="0">
                <a:solidFill>
                  <a:schemeClr val="accent5">
                    <a:lumMod val="75000"/>
                  </a:schemeClr>
                </a:solidFill>
              </a:rPr>
              <a:t>Bethsabée au bain (1575). </a:t>
            </a:r>
          </a:p>
          <a:p>
            <a:r>
              <a:rPr lang="fr-FR" b="1" i="1" dirty="0" smtClean="0">
                <a:solidFill>
                  <a:schemeClr val="accent3">
                    <a:lumMod val="75000"/>
                  </a:schemeClr>
                </a:solidFill>
              </a:rPr>
              <a:t>Œuvre musicale : « Mille Regrets » de </a:t>
            </a:r>
            <a:r>
              <a:rPr lang="fr-FR" b="1" i="1" dirty="0" err="1" smtClean="0">
                <a:solidFill>
                  <a:schemeClr val="accent3">
                    <a:lumMod val="75000"/>
                  </a:schemeClr>
                </a:solidFill>
              </a:rPr>
              <a:t>Josquin</a:t>
            </a:r>
            <a:r>
              <a:rPr lang="fr-FR" b="1" i="1" dirty="0" smtClean="0">
                <a:solidFill>
                  <a:schemeClr val="accent3">
                    <a:lumMod val="75000"/>
                  </a:schemeClr>
                </a:solidFill>
              </a:rPr>
              <a:t> des Prés : http://wn.com/mille_regretz</a:t>
            </a:r>
            <a:endParaRPr lang="fr-FR"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RONSARD et DU BELLAY </a:t>
            </a:r>
            <a:endParaRPr lang="fr-FR" dirty="0"/>
          </a:p>
        </p:txBody>
      </p:sp>
      <p:sp>
        <p:nvSpPr>
          <p:cNvPr id="5" name="Espace réservé du contenu 4"/>
          <p:cNvSpPr>
            <a:spLocks noGrp="1"/>
          </p:cNvSpPr>
          <p:nvPr>
            <p:ph sz="half" idx="1"/>
          </p:nvPr>
        </p:nvSpPr>
        <p:spPr/>
        <p:txBody>
          <a:bodyPr>
            <a:normAutofit fontScale="47500" lnSpcReduction="20000"/>
          </a:bodyPr>
          <a:lstStyle/>
          <a:p>
            <a:r>
              <a:rPr lang="fr-FR" b="1" dirty="0" smtClean="0">
                <a:solidFill>
                  <a:schemeClr val="accent6">
                    <a:lumMod val="75000"/>
                  </a:schemeClr>
                </a:solidFill>
              </a:rPr>
              <a:t>DU Bellay, Les Regrets, 1558</a:t>
            </a:r>
          </a:p>
          <a:p>
            <a:pPr>
              <a:buNone/>
            </a:pPr>
            <a:endParaRPr lang="fr-FR" dirty="0" smtClean="0"/>
          </a:p>
          <a:p>
            <a:r>
              <a:rPr lang="fr-FR" dirty="0" smtClean="0"/>
              <a:t>Heureux qui, comme Ulysse, a fait un beau voyage,</a:t>
            </a:r>
            <a:br>
              <a:rPr lang="fr-FR" dirty="0" smtClean="0"/>
            </a:br>
            <a:r>
              <a:rPr lang="fr-FR" dirty="0" smtClean="0"/>
              <a:t>Ou comme </a:t>
            </a:r>
            <a:r>
              <a:rPr lang="fr-FR" dirty="0" err="1" smtClean="0"/>
              <a:t>cestuy</a:t>
            </a:r>
            <a:r>
              <a:rPr lang="fr-FR" dirty="0" smtClean="0"/>
              <a:t>-là qui conquit la toison,</a:t>
            </a:r>
            <a:br>
              <a:rPr lang="fr-FR" dirty="0" smtClean="0"/>
            </a:br>
            <a:r>
              <a:rPr lang="fr-FR" dirty="0" smtClean="0"/>
              <a:t>Et puis est retourné, plein d'usage et raison,</a:t>
            </a:r>
            <a:br>
              <a:rPr lang="fr-FR" dirty="0" smtClean="0"/>
            </a:br>
            <a:r>
              <a:rPr lang="fr-FR" dirty="0" smtClean="0"/>
              <a:t>Vivre entre ses parents le reste de son âge !</a:t>
            </a:r>
            <a:br>
              <a:rPr lang="fr-FR" dirty="0" smtClean="0"/>
            </a:br>
            <a:r>
              <a:rPr lang="fr-FR" dirty="0" smtClean="0"/>
              <a:t/>
            </a:r>
            <a:br>
              <a:rPr lang="fr-FR" dirty="0" smtClean="0"/>
            </a:br>
            <a:r>
              <a:rPr lang="fr-FR" dirty="0" smtClean="0"/>
              <a:t>Quand reverrai-je, hélas, de mon petit village</a:t>
            </a:r>
            <a:br>
              <a:rPr lang="fr-FR" dirty="0" smtClean="0"/>
            </a:br>
            <a:r>
              <a:rPr lang="fr-FR" dirty="0" smtClean="0"/>
              <a:t>Fumer la cheminée, et en quelle saison</a:t>
            </a:r>
            <a:br>
              <a:rPr lang="fr-FR" dirty="0" smtClean="0"/>
            </a:br>
            <a:r>
              <a:rPr lang="fr-FR" dirty="0" smtClean="0"/>
              <a:t>Reverrai-je le clos de ma pauvre maison,</a:t>
            </a:r>
            <a:br>
              <a:rPr lang="fr-FR" dirty="0" smtClean="0"/>
            </a:br>
            <a:r>
              <a:rPr lang="fr-FR" dirty="0" smtClean="0"/>
              <a:t>Qui m'est une province, et beaucoup davantage ?</a:t>
            </a:r>
            <a:br>
              <a:rPr lang="fr-FR" dirty="0" smtClean="0"/>
            </a:br>
            <a:r>
              <a:rPr lang="fr-FR" dirty="0" smtClean="0"/>
              <a:t/>
            </a:r>
            <a:br>
              <a:rPr lang="fr-FR" dirty="0" smtClean="0"/>
            </a:br>
            <a:r>
              <a:rPr lang="fr-FR" dirty="0" smtClean="0"/>
              <a:t>Plus me plaît le séjour qu'ont bâti mes aïeux,</a:t>
            </a:r>
            <a:br>
              <a:rPr lang="fr-FR" dirty="0" smtClean="0"/>
            </a:br>
            <a:r>
              <a:rPr lang="fr-FR" dirty="0" smtClean="0"/>
              <a:t>Que des palais Romains le front audacieux,</a:t>
            </a:r>
            <a:br>
              <a:rPr lang="fr-FR" dirty="0" smtClean="0"/>
            </a:br>
            <a:r>
              <a:rPr lang="fr-FR" dirty="0" smtClean="0"/>
              <a:t>Plus que le marbre dur me plaît l'ardoise fine :</a:t>
            </a:r>
            <a:br>
              <a:rPr lang="fr-FR" dirty="0" smtClean="0"/>
            </a:br>
            <a:r>
              <a:rPr lang="fr-FR" dirty="0" smtClean="0"/>
              <a:t/>
            </a:r>
            <a:br>
              <a:rPr lang="fr-FR" dirty="0" smtClean="0"/>
            </a:br>
            <a:r>
              <a:rPr lang="fr-FR" dirty="0" smtClean="0"/>
              <a:t>Plus mon Loir gaulois, que le Tibre latin,</a:t>
            </a:r>
            <a:br>
              <a:rPr lang="fr-FR" dirty="0" smtClean="0"/>
            </a:br>
            <a:r>
              <a:rPr lang="fr-FR" dirty="0" smtClean="0"/>
              <a:t>Plus mon petit Liré, que le mont Palatin,</a:t>
            </a:r>
            <a:br>
              <a:rPr lang="fr-FR" dirty="0" smtClean="0"/>
            </a:br>
            <a:r>
              <a:rPr lang="fr-FR" dirty="0" smtClean="0"/>
              <a:t>Et plus que l'air marin la </a:t>
            </a:r>
            <a:r>
              <a:rPr lang="fr-FR" dirty="0" err="1" smtClean="0"/>
              <a:t>doulceur</a:t>
            </a:r>
            <a:r>
              <a:rPr lang="fr-FR" dirty="0" smtClean="0"/>
              <a:t> angevine.</a:t>
            </a:r>
          </a:p>
          <a:p>
            <a:r>
              <a:rPr lang="fr-FR" dirty="0" smtClean="0"/>
              <a:t/>
            </a:r>
            <a:br>
              <a:rPr lang="fr-FR" dirty="0" smtClean="0"/>
            </a:br>
            <a:endParaRPr lang="fr-FR" dirty="0"/>
          </a:p>
        </p:txBody>
      </p:sp>
      <p:sp>
        <p:nvSpPr>
          <p:cNvPr id="6" name="Espace réservé du contenu 5"/>
          <p:cNvSpPr>
            <a:spLocks noGrp="1"/>
          </p:cNvSpPr>
          <p:nvPr>
            <p:ph sz="half" idx="2"/>
          </p:nvPr>
        </p:nvSpPr>
        <p:spPr>
          <a:xfrm>
            <a:off x="4427984" y="1556792"/>
            <a:ext cx="4464496" cy="4525963"/>
          </a:xfrm>
        </p:spPr>
        <p:txBody>
          <a:bodyPr>
            <a:normAutofit fontScale="47500" lnSpcReduction="20000"/>
          </a:bodyPr>
          <a:lstStyle/>
          <a:p>
            <a:r>
              <a:rPr lang="fr-FR" b="1" dirty="0" smtClean="0">
                <a:solidFill>
                  <a:schemeClr val="accent6">
                    <a:lumMod val="75000"/>
                  </a:schemeClr>
                </a:solidFill>
              </a:rPr>
              <a:t>Ronsard , Sonnets pour Hélène, 1578 </a:t>
            </a:r>
          </a:p>
          <a:p>
            <a:r>
              <a:rPr lang="fr-FR" dirty="0" smtClean="0"/>
              <a:t>Quand vous serez bien vieille, au soir, à la chandelle,</a:t>
            </a:r>
            <a:br>
              <a:rPr lang="fr-FR" dirty="0" smtClean="0"/>
            </a:br>
            <a:r>
              <a:rPr lang="fr-FR" dirty="0" smtClean="0"/>
              <a:t>Assise auprès du feu, dévidant et filant,</a:t>
            </a:r>
            <a:br>
              <a:rPr lang="fr-FR" dirty="0" smtClean="0"/>
            </a:br>
            <a:r>
              <a:rPr lang="fr-FR" dirty="0" smtClean="0"/>
              <a:t>Direz, chantant mes vers, en vous émerveillant :</a:t>
            </a:r>
            <a:br>
              <a:rPr lang="fr-FR" dirty="0" smtClean="0"/>
            </a:br>
            <a:r>
              <a:rPr lang="fr-FR" dirty="0" smtClean="0"/>
              <a:t>Ronsard me célébrait du temps que j’étais belle.</a:t>
            </a:r>
            <a:br>
              <a:rPr lang="fr-FR" dirty="0" smtClean="0"/>
            </a:br>
            <a:r>
              <a:rPr lang="fr-FR" dirty="0" smtClean="0"/>
              <a:t/>
            </a:r>
            <a:br>
              <a:rPr lang="fr-FR" dirty="0" smtClean="0"/>
            </a:br>
            <a:r>
              <a:rPr lang="fr-FR" dirty="0" smtClean="0"/>
              <a:t>Lors, vous n'aurez servante oyant telle nouvelle,</a:t>
            </a:r>
            <a:br>
              <a:rPr lang="fr-FR" dirty="0" smtClean="0"/>
            </a:br>
            <a:r>
              <a:rPr lang="fr-FR" dirty="0" smtClean="0"/>
              <a:t>Déjà sous le labeur à demi- sommeillant,</a:t>
            </a:r>
            <a:br>
              <a:rPr lang="fr-FR" dirty="0" smtClean="0"/>
            </a:br>
            <a:r>
              <a:rPr lang="fr-FR" dirty="0" smtClean="0"/>
              <a:t>Qui au bruit de mon nom ne s'aille réveillant,</a:t>
            </a:r>
            <a:br>
              <a:rPr lang="fr-FR" dirty="0" smtClean="0"/>
            </a:br>
            <a:r>
              <a:rPr lang="fr-FR" dirty="0" smtClean="0"/>
              <a:t>Bénissant votre nom de louange immortelle.</a:t>
            </a:r>
            <a:br>
              <a:rPr lang="fr-FR" dirty="0" smtClean="0"/>
            </a:br>
            <a:r>
              <a:rPr lang="fr-FR" dirty="0" smtClean="0"/>
              <a:t/>
            </a:r>
            <a:br>
              <a:rPr lang="fr-FR" dirty="0" smtClean="0"/>
            </a:br>
            <a:r>
              <a:rPr lang="fr-FR" dirty="0" smtClean="0"/>
              <a:t>Je serai sous la terre et fantôme sans os :</a:t>
            </a:r>
            <a:br>
              <a:rPr lang="fr-FR" dirty="0" smtClean="0"/>
            </a:br>
            <a:r>
              <a:rPr lang="fr-FR" dirty="0" smtClean="0"/>
              <a:t>Par les ombres myrteux je prendrai mon repos :</a:t>
            </a:r>
            <a:br>
              <a:rPr lang="fr-FR" dirty="0" smtClean="0"/>
            </a:br>
            <a:r>
              <a:rPr lang="fr-FR" dirty="0" smtClean="0"/>
              <a:t>Vous serez au foyer une vieille accroupie,</a:t>
            </a:r>
            <a:br>
              <a:rPr lang="fr-FR" dirty="0" smtClean="0"/>
            </a:br>
            <a:r>
              <a:rPr lang="fr-FR" dirty="0" smtClean="0"/>
              <a:t/>
            </a:r>
            <a:br>
              <a:rPr lang="fr-FR" dirty="0" smtClean="0"/>
            </a:br>
            <a:r>
              <a:rPr lang="fr-FR" dirty="0" smtClean="0"/>
              <a:t>Regrettant mon amour et votre fier dédain.</a:t>
            </a:r>
            <a:br>
              <a:rPr lang="fr-FR" dirty="0" smtClean="0"/>
            </a:br>
            <a:r>
              <a:rPr lang="fr-FR" dirty="0" smtClean="0"/>
              <a:t>Vivez, si m'en croyez, n'attendez à demain :</a:t>
            </a:r>
            <a:br>
              <a:rPr lang="fr-FR" dirty="0" smtClean="0"/>
            </a:br>
            <a:r>
              <a:rPr lang="fr-FR" dirty="0" smtClean="0"/>
              <a:t>Cueillez dés aujourd'hui les roses de la vie.</a:t>
            </a:r>
            <a:endParaRPr lang="fr-FR" dirty="0" smtClean="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solidFill>
                  <a:schemeClr val="accent5">
                    <a:lumMod val="75000"/>
                  </a:schemeClr>
                </a:solidFill>
              </a:rPr>
              <a:t>XVIIème siècle </a:t>
            </a:r>
            <a:br>
              <a:rPr lang="fr-FR" sz="2800" b="1" dirty="0" smtClean="0">
                <a:solidFill>
                  <a:schemeClr val="accent5">
                    <a:lumMod val="75000"/>
                  </a:schemeClr>
                </a:solidFill>
              </a:rPr>
            </a:br>
            <a:r>
              <a:rPr lang="fr-FR" sz="2800" b="1" dirty="0" smtClean="0">
                <a:solidFill>
                  <a:schemeClr val="accent5">
                    <a:lumMod val="75000"/>
                  </a:schemeClr>
                </a:solidFill>
              </a:rPr>
              <a:t>Triomphe du CLASSICISME</a:t>
            </a:r>
            <a:br>
              <a:rPr lang="fr-FR" sz="2800" b="1" dirty="0" smtClean="0">
                <a:solidFill>
                  <a:schemeClr val="accent5">
                    <a:lumMod val="75000"/>
                  </a:schemeClr>
                </a:solidFill>
              </a:rPr>
            </a:br>
            <a:r>
              <a:rPr lang="fr-FR" sz="2800" b="1" dirty="0" smtClean="0">
                <a:solidFill>
                  <a:schemeClr val="accent5">
                    <a:lumMod val="75000"/>
                  </a:schemeClr>
                </a:solidFill>
              </a:rPr>
              <a:t> </a:t>
            </a:r>
            <a:endParaRPr lang="fr-FR" sz="2800" b="1" dirty="0">
              <a:solidFill>
                <a:schemeClr val="accent5">
                  <a:lumMod val="75000"/>
                </a:schemeClr>
              </a:solidFill>
            </a:endParaRPr>
          </a:p>
        </p:txBody>
      </p:sp>
      <p:sp>
        <p:nvSpPr>
          <p:cNvPr id="3" name="Espace réservé du contenu 2"/>
          <p:cNvSpPr>
            <a:spLocks noGrp="1"/>
          </p:cNvSpPr>
          <p:nvPr>
            <p:ph sz="half" idx="1"/>
          </p:nvPr>
        </p:nvSpPr>
        <p:spPr>
          <a:xfrm>
            <a:off x="457200" y="1600201"/>
            <a:ext cx="4038600" cy="3917032"/>
          </a:xfrm>
        </p:spPr>
        <p:txBody>
          <a:bodyPr>
            <a:normAutofit fontScale="25000" lnSpcReduction="20000"/>
          </a:bodyPr>
          <a:lstStyle/>
          <a:p>
            <a:r>
              <a:rPr lang="fr-FR" sz="7200" dirty="0" smtClean="0"/>
              <a:t>Précieuses et ruelles.</a:t>
            </a:r>
          </a:p>
          <a:p>
            <a:r>
              <a:rPr lang="fr-FR" sz="7200" dirty="0" smtClean="0"/>
              <a:t>Courtisans et divertissements royaux.</a:t>
            </a:r>
          </a:p>
          <a:p>
            <a:r>
              <a:rPr lang="fr-FR" sz="7200" dirty="0" smtClean="0"/>
              <a:t>Le Roi Soleil</a:t>
            </a:r>
          </a:p>
          <a:p>
            <a:r>
              <a:rPr lang="fr-FR" sz="7200" dirty="0" smtClean="0"/>
              <a:t>Grandes guerres.</a:t>
            </a:r>
          </a:p>
          <a:p>
            <a:r>
              <a:rPr lang="fr-FR" sz="7200" dirty="0" smtClean="0"/>
              <a:t>« la Grande Révolution » intellectuelle et scientifique.</a:t>
            </a:r>
          </a:p>
          <a:p>
            <a:r>
              <a:rPr lang="fr-FR" sz="7200" dirty="0" smtClean="0"/>
              <a:t> Doctes et règles.</a:t>
            </a:r>
          </a:p>
          <a:p>
            <a:r>
              <a:rPr lang="fr-FR" sz="7200" dirty="0" smtClean="0"/>
              <a:t>« L’honnête homme ».</a:t>
            </a:r>
          </a:p>
          <a:p>
            <a:r>
              <a:rPr lang="fr-FR" sz="7200" dirty="0" smtClean="0"/>
              <a:t>L’esprit janséniste.</a:t>
            </a:r>
          </a:p>
          <a:p>
            <a:endParaRPr lang="fr-FR" sz="7200" dirty="0" smtClean="0"/>
          </a:p>
          <a:p>
            <a:endParaRPr lang="fr-FR" sz="7200" dirty="0" smtClean="0"/>
          </a:p>
          <a:p>
            <a:r>
              <a:rPr lang="fr-FR" sz="7200" b="1" dirty="0" smtClean="0"/>
              <a:t>Goût de l’Art et Préciosité</a:t>
            </a:r>
            <a:r>
              <a:rPr lang="fr-FR" sz="7200" dirty="0" smtClean="0"/>
              <a:t>.</a:t>
            </a:r>
          </a:p>
          <a:p>
            <a:r>
              <a:rPr lang="fr-FR" sz="7200" dirty="0" smtClean="0">
                <a:solidFill>
                  <a:schemeClr val="accent5">
                    <a:lumMod val="75000"/>
                  </a:schemeClr>
                </a:solidFill>
              </a:rPr>
              <a:t>Marie Mancini </a:t>
            </a:r>
            <a:r>
              <a:rPr lang="fr-FR" sz="7200" dirty="0" smtClean="0"/>
              <a:t>(nièce de Mazarin, 1</a:t>
            </a:r>
            <a:r>
              <a:rPr lang="fr-FR" sz="7200" baseline="30000" dirty="0" smtClean="0"/>
              <a:t>er</a:t>
            </a:r>
            <a:r>
              <a:rPr lang="fr-FR" sz="7200" dirty="0" smtClean="0"/>
              <a:t> amour de Louis XIV)</a:t>
            </a:r>
            <a:r>
              <a:rPr lang="fr-FR" sz="7200" dirty="0" smtClean="0">
                <a:solidFill>
                  <a:schemeClr val="accent5">
                    <a:lumMod val="75000"/>
                  </a:schemeClr>
                </a:solidFill>
              </a:rPr>
              <a:t>peintre inconnu</a:t>
            </a:r>
            <a:endParaRPr lang="fr-FR" sz="7200" dirty="0" smtClean="0"/>
          </a:p>
          <a:p>
            <a:endParaRPr lang="fr-FR" sz="7200" dirty="0" smtClean="0"/>
          </a:p>
          <a:p>
            <a:pPr>
              <a:buNone/>
            </a:pPr>
            <a:endParaRPr lang="fr-FR" sz="2200" dirty="0" smtClean="0"/>
          </a:p>
          <a:p>
            <a:pPr>
              <a:buNone/>
            </a:pPr>
            <a:r>
              <a:rPr lang="fr-FR" sz="7200" dirty="0" smtClean="0"/>
              <a:t> </a:t>
            </a:r>
            <a:endParaRPr lang="fr-FR" sz="7200" dirty="0"/>
          </a:p>
        </p:txBody>
      </p:sp>
      <p:pic>
        <p:nvPicPr>
          <p:cNvPr id="6" name="Picture 3" descr="C:\Users\Vitry\Pictures\IMAGES LYCEE ET PERSO\LITTERATURE ET HISTOIRE\Mise en perspective programme 1ère ES - S 2016\220px-Marie-mancini.jpg"/>
          <p:cNvPicPr>
            <a:picLocks noGrp="1" noChangeAspect="1" noChangeArrowheads="1"/>
          </p:cNvPicPr>
          <p:nvPr>
            <p:ph sz="half" idx="2"/>
          </p:nvPr>
        </p:nvPicPr>
        <p:blipFill>
          <a:blip r:embed="rId2" cstate="print"/>
          <a:srcRect/>
          <a:stretch>
            <a:fillRect/>
          </a:stretch>
        </p:blipFill>
        <p:spPr bwMode="auto">
          <a:xfrm>
            <a:off x="5580112" y="1556792"/>
            <a:ext cx="2722341" cy="41948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Vitry\Pictures\IMAGES LYCEE ET PERSO\LITTERATURE ET HISTOIRE\Mise en perspective programme 1ère ES - S 2016\Louis-xiv-lebrunl.jpg"/>
          <p:cNvPicPr>
            <a:picLocks noChangeAspect="1" noChangeArrowheads="1"/>
          </p:cNvPicPr>
          <p:nvPr/>
        </p:nvPicPr>
        <p:blipFill>
          <a:blip r:embed="rId2" cstate="print"/>
          <a:srcRect/>
          <a:stretch>
            <a:fillRect/>
          </a:stretch>
        </p:blipFill>
        <p:spPr bwMode="auto">
          <a:xfrm>
            <a:off x="0" y="0"/>
            <a:ext cx="3255264" cy="3889248"/>
          </a:xfrm>
          <a:prstGeom prst="rect">
            <a:avLst/>
          </a:prstGeom>
          <a:noFill/>
        </p:spPr>
      </p:pic>
      <p:sp>
        <p:nvSpPr>
          <p:cNvPr id="4" name="ZoneTexte 3"/>
          <p:cNvSpPr txBox="1"/>
          <p:nvPr/>
        </p:nvSpPr>
        <p:spPr>
          <a:xfrm>
            <a:off x="1331640" y="5013176"/>
            <a:ext cx="597666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Œuvre royale. </a:t>
            </a:r>
          </a:p>
          <a:p>
            <a:r>
              <a:rPr lang="fr-FR" b="1" dirty="0" smtClean="0">
                <a:solidFill>
                  <a:schemeClr val="accent5">
                    <a:lumMod val="75000"/>
                  </a:schemeClr>
                </a:solidFill>
              </a:rPr>
              <a:t>Œuvres : Charles Le Brun </a:t>
            </a:r>
            <a:r>
              <a:rPr lang="fr-FR" b="1" i="1" dirty="0" smtClean="0">
                <a:solidFill>
                  <a:schemeClr val="accent5">
                    <a:lumMod val="75000"/>
                  </a:schemeClr>
                </a:solidFill>
              </a:rPr>
              <a:t>Louis XIV ; </a:t>
            </a:r>
          </a:p>
          <a:p>
            <a:r>
              <a:rPr lang="fr-FR" b="1" dirty="0" smtClean="0">
                <a:solidFill>
                  <a:schemeClr val="accent5">
                    <a:lumMod val="75000"/>
                  </a:schemeClr>
                </a:solidFill>
              </a:rPr>
              <a:t>Henry </a:t>
            </a:r>
            <a:r>
              <a:rPr lang="fr-FR" b="1" dirty="0" err="1" smtClean="0">
                <a:solidFill>
                  <a:schemeClr val="accent5">
                    <a:lumMod val="75000"/>
                  </a:schemeClr>
                </a:solidFill>
              </a:rPr>
              <a:t>Testelin</a:t>
            </a:r>
            <a:r>
              <a:rPr lang="fr-FR" b="1" dirty="0" smtClean="0">
                <a:solidFill>
                  <a:schemeClr val="accent5">
                    <a:lumMod val="75000"/>
                  </a:schemeClr>
                </a:solidFill>
              </a:rPr>
              <a:t> </a:t>
            </a:r>
            <a:r>
              <a:rPr lang="fr-FR" b="1" i="1" dirty="0" smtClean="0">
                <a:solidFill>
                  <a:schemeClr val="accent5">
                    <a:lumMod val="75000"/>
                  </a:schemeClr>
                </a:solidFill>
              </a:rPr>
              <a:t>Louis XIV fonde L’Académie des Sciences et l’Observatoire. </a:t>
            </a:r>
            <a:r>
              <a:rPr lang="fr-FR" b="1" dirty="0" smtClean="0">
                <a:solidFill>
                  <a:schemeClr val="accent3">
                    <a:lumMod val="75000"/>
                  </a:schemeClr>
                </a:solidFill>
              </a:rPr>
              <a:t>Œuvre musicale : Lulli La « Marche des Turcs » pour le </a:t>
            </a:r>
            <a:r>
              <a:rPr lang="fr-FR" b="1" i="1" dirty="0" smtClean="0">
                <a:solidFill>
                  <a:schemeClr val="accent3">
                    <a:lumMod val="75000"/>
                  </a:schemeClr>
                </a:solidFill>
              </a:rPr>
              <a:t>Bourgois gentilhomme </a:t>
            </a:r>
            <a:r>
              <a:rPr lang="fr-FR" b="1" dirty="0" smtClean="0">
                <a:solidFill>
                  <a:schemeClr val="accent3">
                    <a:lumMod val="75000"/>
                  </a:schemeClr>
                </a:solidFill>
              </a:rPr>
              <a:t>de Molière : https://www.youtube.com/watch?v=TDBWHs43IzE</a:t>
            </a:r>
            <a:endParaRPr lang="fr-FR" b="1" dirty="0">
              <a:solidFill>
                <a:schemeClr val="accent3">
                  <a:lumMod val="75000"/>
                </a:schemeClr>
              </a:solidFill>
            </a:endParaRPr>
          </a:p>
        </p:txBody>
      </p:sp>
      <p:pic>
        <p:nvPicPr>
          <p:cNvPr id="7172" name="Picture 4" descr="C:\Users\Vitry\Pictures\IMAGES LYCEE ET PERSO\LITTERATURE ET HISTOIRE\Mise en perspective programme 1ère ES - S 2016\musab01m.jpeg"/>
          <p:cNvPicPr>
            <a:picLocks noChangeAspect="1" noChangeArrowheads="1"/>
          </p:cNvPicPr>
          <p:nvPr/>
        </p:nvPicPr>
        <p:blipFill>
          <a:blip r:embed="rId3" cstate="print"/>
          <a:srcRect/>
          <a:stretch>
            <a:fillRect/>
          </a:stretch>
        </p:blipFill>
        <p:spPr bwMode="auto">
          <a:xfrm>
            <a:off x="3347863" y="980728"/>
            <a:ext cx="5812331" cy="42771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itry\Pictures\IMAGES LYCEE ET PERSO\LITTERATURE ET HISTOIRE\Mise en perspective programme 1ère ES - S 2016\1311248-Paul_Scarron_le_Roman_comique.jpg"/>
          <p:cNvPicPr>
            <a:picLocks noChangeAspect="1" noChangeArrowheads="1"/>
          </p:cNvPicPr>
          <p:nvPr/>
        </p:nvPicPr>
        <p:blipFill>
          <a:blip r:embed="rId2" cstate="print"/>
          <a:srcRect/>
          <a:stretch>
            <a:fillRect/>
          </a:stretch>
        </p:blipFill>
        <p:spPr bwMode="auto">
          <a:xfrm>
            <a:off x="179512" y="476671"/>
            <a:ext cx="7776864" cy="5443805"/>
          </a:xfrm>
          <a:prstGeom prst="rect">
            <a:avLst/>
          </a:prstGeom>
          <a:noFill/>
        </p:spPr>
      </p:pic>
      <p:sp>
        <p:nvSpPr>
          <p:cNvPr id="4" name="ZoneTexte 3"/>
          <p:cNvSpPr txBox="1"/>
          <p:nvPr/>
        </p:nvSpPr>
        <p:spPr>
          <a:xfrm>
            <a:off x="2267744" y="6021288"/>
            <a:ext cx="590465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La Passion du Théâtre </a:t>
            </a:r>
            <a:r>
              <a:rPr lang="fr-FR" dirty="0" smtClean="0"/>
              <a:t>, Baroque et Classicisme, Règles et Doctes , cabales et libelles : </a:t>
            </a:r>
            <a:r>
              <a:rPr lang="fr-FR" b="1" dirty="0" smtClean="0">
                <a:solidFill>
                  <a:schemeClr val="accent6">
                    <a:lumMod val="75000"/>
                  </a:schemeClr>
                </a:solidFill>
              </a:rPr>
              <a:t>Corneille, Molière, Racine….</a:t>
            </a:r>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3200" b="1" dirty="0" smtClean="0">
                <a:solidFill>
                  <a:schemeClr val="accent5">
                    <a:lumMod val="75000"/>
                  </a:schemeClr>
                </a:solidFill>
              </a:rPr>
              <a:t>Repères d’Histoire et d’Histoire littéraire.</a:t>
            </a:r>
            <a:endParaRPr lang="fr-FR" sz="3200" b="1" dirty="0">
              <a:solidFill>
                <a:schemeClr val="accent5">
                  <a:lumMod val="75000"/>
                </a:schemeClr>
              </a:solidFill>
            </a:endParaRPr>
          </a:p>
        </p:txBody>
      </p:sp>
      <p:graphicFrame>
        <p:nvGraphicFramePr>
          <p:cNvPr id="4" name="Espace réservé du contenu 3"/>
          <p:cNvGraphicFramePr>
            <a:graphicFrameLocks noGrp="1"/>
          </p:cNvGraphicFramePr>
          <p:nvPr>
            <p:ph idx="1"/>
          </p:nvPr>
        </p:nvGraphicFramePr>
        <p:xfrm>
          <a:off x="179512" y="908721"/>
          <a:ext cx="8712968" cy="5849792"/>
        </p:xfrm>
        <a:graphic>
          <a:graphicData uri="http://schemas.openxmlformats.org/drawingml/2006/table">
            <a:tbl>
              <a:tblPr firstRow="1" bandRow="1">
                <a:tableStyleId>{5C22544A-7EE6-4342-B048-85BDC9FD1C3A}</a:tableStyleId>
              </a:tblPr>
              <a:tblGrid>
                <a:gridCol w="2178242"/>
                <a:gridCol w="1949530"/>
                <a:gridCol w="2668310"/>
                <a:gridCol w="1916886"/>
              </a:tblGrid>
              <a:tr h="363016">
                <a:tc>
                  <a:txBody>
                    <a:bodyPr/>
                    <a:lstStyle/>
                    <a:p>
                      <a:r>
                        <a:rPr lang="fr-FR" sz="1400" dirty="0" smtClean="0"/>
                        <a:t>Les époques sont… </a:t>
                      </a:r>
                      <a:endParaRPr lang="fr-FR" sz="1400" dirty="0"/>
                    </a:p>
                  </a:txBody>
                  <a:tcPr/>
                </a:tc>
                <a:tc>
                  <a:txBody>
                    <a:bodyPr/>
                    <a:lstStyle/>
                    <a:p>
                      <a:r>
                        <a:rPr lang="fr-FR" sz="1400" dirty="0" smtClean="0"/>
                        <a:t>Régimes</a:t>
                      </a:r>
                      <a:endParaRPr lang="fr-FR" sz="1400" dirty="0"/>
                    </a:p>
                  </a:txBody>
                  <a:tcPr/>
                </a:tc>
                <a:tc>
                  <a:txBody>
                    <a:bodyPr/>
                    <a:lstStyle/>
                    <a:p>
                      <a:r>
                        <a:rPr lang="fr-FR" sz="1400" dirty="0" smtClean="0"/>
                        <a:t>Faits marquants</a:t>
                      </a:r>
                      <a:r>
                        <a:rPr lang="fr-FR" dirty="0" smtClean="0"/>
                        <a:t> </a:t>
                      </a:r>
                      <a:endParaRPr lang="fr-FR" dirty="0"/>
                    </a:p>
                  </a:txBody>
                  <a:tcPr/>
                </a:tc>
                <a:tc>
                  <a:txBody>
                    <a:bodyPr/>
                    <a:lstStyle/>
                    <a:p>
                      <a:r>
                        <a:rPr lang="fr-FR" sz="1400" dirty="0" smtClean="0"/>
                        <a:t>Auteurs importants.</a:t>
                      </a:r>
                      <a:endParaRPr lang="fr-FR" sz="1400" dirty="0"/>
                    </a:p>
                  </a:txBody>
                  <a:tcPr/>
                </a:tc>
              </a:tr>
              <a:tr h="1506697">
                <a:tc>
                  <a:txBody>
                    <a:bodyPr/>
                    <a:lstStyle/>
                    <a:p>
                      <a:r>
                        <a:rPr lang="fr-FR" sz="1000" u="sng" kern="1200" dirty="0" smtClean="0">
                          <a:solidFill>
                            <a:schemeClr val="dk1"/>
                          </a:solidFill>
                          <a:latin typeface="+mn-lt"/>
                          <a:ea typeface="+mn-ea"/>
                          <a:cs typeface="+mn-cs"/>
                        </a:rPr>
                        <a:t>le MOYEN – ÂGE V-XV</a:t>
                      </a:r>
                      <a:r>
                        <a:rPr lang="fr-FR" sz="1000" u="sng" kern="1200" baseline="30000" dirty="0" smtClean="0">
                          <a:solidFill>
                            <a:schemeClr val="dk1"/>
                          </a:solidFill>
                          <a:latin typeface="+mn-lt"/>
                          <a:ea typeface="+mn-ea"/>
                          <a:cs typeface="+mn-cs"/>
                        </a:rPr>
                        <a:t>ème</a:t>
                      </a:r>
                      <a:r>
                        <a:rPr lang="fr-FR" sz="1000" u="sng" kern="1200" dirty="0" smtClean="0">
                          <a:solidFill>
                            <a:schemeClr val="dk1"/>
                          </a:solidFill>
                          <a:latin typeface="+mn-lt"/>
                          <a:ea typeface="+mn-ea"/>
                          <a:cs typeface="+mn-cs"/>
                        </a:rPr>
                        <a:t> siècle.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féodal (Chanson de Roland)</a:t>
                      </a:r>
                    </a:p>
                    <a:p>
                      <a:r>
                        <a:rPr lang="fr-FR" sz="1000" kern="1200" dirty="0" smtClean="0">
                          <a:solidFill>
                            <a:schemeClr val="dk1"/>
                          </a:solidFill>
                          <a:latin typeface="+mn-lt"/>
                          <a:ea typeface="+mn-ea"/>
                          <a:cs typeface="+mn-cs"/>
                        </a:rPr>
                        <a:t>populaire, satirique (les fabliaux) </a:t>
                      </a:r>
                    </a:p>
                    <a:p>
                      <a:r>
                        <a:rPr lang="fr-FR" sz="1000" kern="1200" dirty="0" smtClean="0">
                          <a:solidFill>
                            <a:schemeClr val="dk1"/>
                          </a:solidFill>
                          <a:latin typeface="+mn-lt"/>
                          <a:ea typeface="+mn-ea"/>
                          <a:cs typeface="+mn-cs"/>
                        </a:rPr>
                        <a:t>courtois (Chrétien de Troyes, Marie de France)</a:t>
                      </a:r>
                    </a:p>
                    <a:p>
                      <a:r>
                        <a:rPr lang="fr-FR" sz="1000" kern="1200" dirty="0" smtClean="0">
                          <a:solidFill>
                            <a:schemeClr val="dk1"/>
                          </a:solidFill>
                          <a:latin typeface="+mn-lt"/>
                          <a:ea typeface="+mn-ea"/>
                          <a:cs typeface="+mn-cs"/>
                        </a:rPr>
                        <a:t>religieux, chrétien ( La Passion d’Arnoul Gréban) </a:t>
                      </a:r>
                    </a:p>
                    <a:p>
                      <a:r>
                        <a:rPr lang="fr-FR" sz="1000" kern="1200" dirty="0" smtClean="0">
                          <a:solidFill>
                            <a:schemeClr val="dk1"/>
                          </a:solidFill>
                          <a:latin typeface="+mn-lt"/>
                          <a:ea typeface="+mn-ea"/>
                          <a:cs typeface="+mn-cs"/>
                        </a:rPr>
                        <a:t>lyrique (Rutebeuf, François Villon) </a:t>
                      </a:r>
                    </a:p>
                    <a:p>
                      <a:endParaRPr lang="fr-FR" sz="1000" dirty="0"/>
                    </a:p>
                  </a:txBody>
                  <a:tcPr/>
                </a:tc>
                <a:tc>
                  <a:txBody>
                    <a:bodyPr/>
                    <a:lstStyle/>
                    <a:p>
                      <a:r>
                        <a:rPr lang="fr-FR" sz="1000" u="sng" kern="1200" dirty="0" smtClean="0">
                          <a:solidFill>
                            <a:schemeClr val="dk1"/>
                          </a:solidFill>
                          <a:latin typeface="+mn-lt"/>
                          <a:ea typeface="+mn-ea"/>
                          <a:cs typeface="+mn-cs"/>
                        </a:rPr>
                        <a:t>Dynastie : CAPETIENS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1180 – 1226 Philippe Auguste</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1226 1270 Saint Louis / Louis IX</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r>
                        <a:rPr lang="fr-FR" sz="1000" u="sng" kern="1200" dirty="0" smtClean="0">
                          <a:solidFill>
                            <a:schemeClr val="dk1"/>
                          </a:solidFill>
                          <a:latin typeface="+mn-lt"/>
                          <a:ea typeface="+mn-ea"/>
                          <a:cs typeface="+mn-cs"/>
                        </a:rPr>
                        <a:t>Dynastie : Les VALOIS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1422 1461 Charles VII </a:t>
                      </a:r>
                    </a:p>
                    <a:p>
                      <a:r>
                        <a:rPr lang="fr-FR" sz="1000" kern="1200" dirty="0" smtClean="0">
                          <a:solidFill>
                            <a:schemeClr val="dk1"/>
                          </a:solidFill>
                          <a:latin typeface="+mn-lt"/>
                          <a:ea typeface="+mn-ea"/>
                          <a:cs typeface="+mn-cs"/>
                        </a:rPr>
                        <a:t>1461 1483 Louis XI</a:t>
                      </a:r>
                      <a:endParaRPr lang="fr-FR" sz="1000" dirty="0"/>
                    </a:p>
                  </a:txBody>
                  <a:tcPr/>
                </a:tc>
                <a:tc>
                  <a:txBody>
                    <a:bodyPr/>
                    <a:lstStyle/>
                    <a:p>
                      <a:r>
                        <a:rPr lang="fr-FR" sz="1000" kern="1200" dirty="0" smtClean="0">
                          <a:solidFill>
                            <a:schemeClr val="dk1"/>
                          </a:solidFill>
                          <a:latin typeface="+mn-lt"/>
                          <a:ea typeface="+mn-ea"/>
                          <a:cs typeface="+mn-cs"/>
                        </a:rPr>
                        <a:t>476 Chute de Rome </a:t>
                      </a:r>
                    </a:p>
                    <a:p>
                      <a:r>
                        <a:rPr lang="fr-FR" sz="1000" kern="1200" dirty="0" smtClean="0">
                          <a:solidFill>
                            <a:schemeClr val="dk1"/>
                          </a:solidFill>
                          <a:latin typeface="+mn-lt"/>
                          <a:ea typeface="+mn-ea"/>
                          <a:cs typeface="+mn-cs"/>
                        </a:rPr>
                        <a:t>800 Couronnement de </a:t>
                      </a:r>
                      <a:r>
                        <a:rPr lang="fr-FR" sz="1000" u="sng" kern="1200" dirty="0" smtClean="0">
                          <a:solidFill>
                            <a:schemeClr val="dk1"/>
                          </a:solidFill>
                          <a:latin typeface="+mn-lt"/>
                          <a:ea typeface="+mn-ea"/>
                          <a:cs typeface="+mn-cs"/>
                        </a:rPr>
                        <a:t>Charlemagne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843 Traité de Verdun </a:t>
                      </a:r>
                    </a:p>
                    <a:p>
                      <a:r>
                        <a:rPr lang="fr-FR" sz="1000" kern="1200" dirty="0" smtClean="0">
                          <a:solidFill>
                            <a:schemeClr val="dk1"/>
                          </a:solidFill>
                          <a:latin typeface="+mn-lt"/>
                          <a:ea typeface="+mn-ea"/>
                          <a:cs typeface="+mn-cs"/>
                        </a:rPr>
                        <a:t>1096 1ère Croisade  &gt; 1270 la 8ème </a:t>
                      </a:r>
                    </a:p>
                    <a:p>
                      <a:r>
                        <a:rPr lang="fr-FR" sz="1000" kern="1200" dirty="0" smtClean="0">
                          <a:solidFill>
                            <a:schemeClr val="dk1"/>
                          </a:solidFill>
                          <a:latin typeface="+mn-lt"/>
                          <a:ea typeface="+mn-ea"/>
                          <a:cs typeface="+mn-cs"/>
                        </a:rPr>
                        <a:t>1214 Victoire de Bouvines de Philippe Auguste : unité du royaume </a:t>
                      </a:r>
                      <a:r>
                        <a:rPr lang="fr-FR" sz="1000" kern="1200" dirty="0" err="1" smtClean="0">
                          <a:solidFill>
                            <a:schemeClr val="dk1"/>
                          </a:solidFill>
                          <a:latin typeface="+mn-lt"/>
                          <a:ea typeface="+mn-ea"/>
                          <a:cs typeface="+mn-cs"/>
                        </a:rPr>
                        <a:t>soua</a:t>
                      </a:r>
                      <a:r>
                        <a:rPr lang="fr-FR" sz="1000" kern="1200" dirty="0" smtClean="0">
                          <a:solidFill>
                            <a:schemeClr val="dk1"/>
                          </a:solidFill>
                          <a:latin typeface="+mn-lt"/>
                          <a:ea typeface="+mn-ea"/>
                          <a:cs typeface="+mn-cs"/>
                        </a:rPr>
                        <a:t> la bannière royale </a:t>
                      </a:r>
                    </a:p>
                    <a:p>
                      <a:r>
                        <a:rPr lang="fr-FR" sz="1000" kern="1200" dirty="0" smtClean="0">
                          <a:solidFill>
                            <a:schemeClr val="dk1"/>
                          </a:solidFill>
                          <a:latin typeface="+mn-lt"/>
                          <a:ea typeface="+mn-ea"/>
                          <a:cs typeface="+mn-cs"/>
                        </a:rPr>
                        <a:t>1337 - 1453 Guerre de 100 Ans ; 1429-1431 Jeanne d'Arc</a:t>
                      </a:r>
                      <a:endParaRPr lang="fr-FR" sz="1000" dirty="0"/>
                    </a:p>
                  </a:txBody>
                  <a:tcPr/>
                </a:tc>
                <a:tc>
                  <a:txBody>
                    <a:bodyPr/>
                    <a:lstStyle/>
                    <a:p>
                      <a:r>
                        <a:rPr lang="fr-FR" sz="1000" kern="1200" dirty="0" smtClean="0">
                          <a:solidFill>
                            <a:schemeClr val="dk1"/>
                          </a:solidFill>
                          <a:latin typeface="+mn-lt"/>
                          <a:ea typeface="+mn-ea"/>
                          <a:cs typeface="+mn-cs"/>
                        </a:rPr>
                        <a:t>Esprit féodal Chansons de Geste : </a:t>
                      </a:r>
                      <a:r>
                        <a:rPr lang="fr-FR" sz="1000" b="0" kern="1200" dirty="0" smtClean="0">
                          <a:solidFill>
                            <a:schemeClr val="dk1"/>
                          </a:solidFill>
                          <a:latin typeface="+mn-lt"/>
                          <a:ea typeface="+mn-ea"/>
                          <a:cs typeface="+mn-cs"/>
                        </a:rPr>
                        <a:t>Chanson de Roland </a:t>
                      </a:r>
                      <a:r>
                        <a:rPr lang="fr-FR" sz="1000" kern="1200" dirty="0" smtClean="0">
                          <a:solidFill>
                            <a:schemeClr val="dk1"/>
                          </a:solidFill>
                          <a:latin typeface="+mn-lt"/>
                          <a:ea typeface="+mn-ea"/>
                          <a:cs typeface="+mn-cs"/>
                        </a:rPr>
                        <a:t>1100.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esprit de cour : Amour courtois  1165 – fin XIV me s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lyrisme 1260 - XVème: Rutebeuf </a:t>
                      </a:r>
                      <a:r>
                        <a:rPr lang="fr-FR" sz="1000" b="0" kern="1200" dirty="0" smtClean="0">
                          <a:solidFill>
                            <a:schemeClr val="dk1"/>
                          </a:solidFill>
                          <a:latin typeface="+mn-lt"/>
                          <a:ea typeface="+mn-ea"/>
                          <a:cs typeface="+mn-cs"/>
                        </a:rPr>
                        <a:t>Villon </a:t>
                      </a:r>
                      <a:endParaRPr lang="fr-FR" sz="1000" b="0" dirty="0"/>
                    </a:p>
                  </a:txBody>
                  <a:tcPr/>
                </a:tc>
              </a:tr>
              <a:tr h="1905839">
                <a:tc>
                  <a:txBody>
                    <a:bodyPr/>
                    <a:lstStyle/>
                    <a:p>
                      <a:r>
                        <a:rPr lang="fr-FR" sz="1000" u="sng" kern="1200" dirty="0" smtClean="0">
                          <a:solidFill>
                            <a:schemeClr val="dk1"/>
                          </a:solidFill>
                          <a:latin typeface="+mn-lt"/>
                          <a:ea typeface="+mn-ea"/>
                          <a:cs typeface="+mn-cs"/>
                        </a:rPr>
                        <a:t>la RENAISSANCE XVI</a:t>
                      </a:r>
                      <a:r>
                        <a:rPr lang="fr-FR" sz="1000" u="sng" kern="1200" baseline="30000" dirty="0" smtClean="0">
                          <a:solidFill>
                            <a:schemeClr val="dk1"/>
                          </a:solidFill>
                          <a:latin typeface="+mn-lt"/>
                          <a:ea typeface="+mn-ea"/>
                          <a:cs typeface="+mn-cs"/>
                        </a:rPr>
                        <a:t>ème</a:t>
                      </a:r>
                      <a:r>
                        <a:rPr lang="fr-FR" sz="1000" u="sng" kern="1200" dirty="0" smtClean="0">
                          <a:solidFill>
                            <a:schemeClr val="dk1"/>
                          </a:solidFill>
                          <a:latin typeface="+mn-lt"/>
                          <a:ea typeface="+mn-ea"/>
                          <a:cs typeface="+mn-cs"/>
                        </a:rPr>
                        <a:t> siècle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gigantesque (Rabelais)</a:t>
                      </a:r>
                    </a:p>
                    <a:p>
                      <a:r>
                        <a:rPr lang="fr-FR" sz="1000" kern="1200" dirty="0" smtClean="0">
                          <a:solidFill>
                            <a:schemeClr val="dk1"/>
                          </a:solidFill>
                          <a:latin typeface="+mn-lt"/>
                          <a:ea typeface="+mn-ea"/>
                          <a:cs typeface="+mn-cs"/>
                        </a:rPr>
                        <a:t>humaniste, réfléchi, évangélique (Erasme, Rabelais, Montaigne)</a:t>
                      </a:r>
                    </a:p>
                    <a:p>
                      <a:r>
                        <a:rPr lang="fr-FR" sz="1000" kern="1200" dirty="0" smtClean="0">
                          <a:solidFill>
                            <a:schemeClr val="dk1"/>
                          </a:solidFill>
                          <a:latin typeface="+mn-lt"/>
                          <a:ea typeface="+mn-ea"/>
                          <a:cs typeface="+mn-cs"/>
                        </a:rPr>
                        <a:t>amoureux ( Ronsard) </a:t>
                      </a:r>
                    </a:p>
                    <a:p>
                      <a:r>
                        <a:rPr lang="fr-FR" sz="1000" kern="1200" dirty="0" smtClean="0">
                          <a:solidFill>
                            <a:schemeClr val="dk1"/>
                          </a:solidFill>
                          <a:latin typeface="+mn-lt"/>
                          <a:ea typeface="+mn-ea"/>
                          <a:cs typeface="+mn-cs"/>
                        </a:rPr>
                        <a:t>lyrique (Ronsard, Du Bellay) </a:t>
                      </a:r>
                    </a:p>
                    <a:p>
                      <a:r>
                        <a:rPr lang="fr-FR" sz="1000" kern="1200" dirty="0" smtClean="0">
                          <a:solidFill>
                            <a:schemeClr val="dk1"/>
                          </a:solidFill>
                          <a:latin typeface="+mn-lt"/>
                          <a:ea typeface="+mn-ea"/>
                          <a:cs typeface="+mn-cs"/>
                        </a:rPr>
                        <a:t>méditatif (Ronsard, Du Bellay, Jean de Sponde) </a:t>
                      </a:r>
                    </a:p>
                    <a:p>
                      <a:r>
                        <a:rPr lang="fr-FR" sz="1000" kern="1200" dirty="0" smtClean="0">
                          <a:solidFill>
                            <a:schemeClr val="dk1"/>
                          </a:solidFill>
                          <a:latin typeface="+mn-lt"/>
                          <a:ea typeface="+mn-ea"/>
                          <a:cs typeface="+mn-cs"/>
                        </a:rPr>
                        <a:t>satirique et indigné (Du Bellay, Agrippa d’Aubigné) </a:t>
                      </a:r>
                    </a:p>
                    <a:p>
                      <a:endParaRPr lang="fr-FR" sz="1000" dirty="0"/>
                    </a:p>
                  </a:txBody>
                  <a:tcPr/>
                </a:tc>
                <a:tc>
                  <a:txBody>
                    <a:bodyPr/>
                    <a:lstStyle/>
                    <a:p>
                      <a:r>
                        <a:rPr lang="fr-FR" sz="1000" kern="1200" dirty="0" smtClean="0">
                          <a:solidFill>
                            <a:schemeClr val="dk1"/>
                          </a:solidFill>
                          <a:latin typeface="+mn-lt"/>
                          <a:ea typeface="+mn-ea"/>
                          <a:cs typeface="+mn-cs"/>
                        </a:rPr>
                        <a:t>1483 1498 Charles VIII</a:t>
                      </a:r>
                    </a:p>
                    <a:p>
                      <a:r>
                        <a:rPr lang="fr-FR" sz="1000" kern="1200" dirty="0" smtClean="0">
                          <a:solidFill>
                            <a:schemeClr val="dk1"/>
                          </a:solidFill>
                          <a:latin typeface="+mn-lt"/>
                          <a:ea typeface="+mn-ea"/>
                          <a:cs typeface="+mn-cs"/>
                        </a:rPr>
                        <a:t>1498 1515 Louis XII </a:t>
                      </a:r>
                    </a:p>
                    <a:p>
                      <a:r>
                        <a:rPr lang="fr-FR" sz="1000" kern="1200" dirty="0" smtClean="0">
                          <a:solidFill>
                            <a:schemeClr val="dk1"/>
                          </a:solidFill>
                          <a:latin typeface="+mn-lt"/>
                          <a:ea typeface="+mn-ea"/>
                          <a:cs typeface="+mn-cs"/>
                        </a:rPr>
                        <a:t>1515 1547 François Ier</a:t>
                      </a:r>
                    </a:p>
                    <a:p>
                      <a:r>
                        <a:rPr lang="fr-FR" sz="1000" kern="1200" dirty="0" smtClean="0">
                          <a:solidFill>
                            <a:schemeClr val="dk1"/>
                          </a:solidFill>
                          <a:latin typeface="+mn-lt"/>
                          <a:ea typeface="+mn-ea"/>
                          <a:cs typeface="+mn-cs"/>
                        </a:rPr>
                        <a:t>1547 1559 Henri II </a:t>
                      </a:r>
                    </a:p>
                    <a:p>
                      <a:r>
                        <a:rPr lang="fr-FR" sz="1000" kern="1200" dirty="0" smtClean="0">
                          <a:solidFill>
                            <a:schemeClr val="dk1"/>
                          </a:solidFill>
                          <a:latin typeface="+mn-lt"/>
                          <a:ea typeface="+mn-ea"/>
                          <a:cs typeface="+mn-cs"/>
                        </a:rPr>
                        <a:t>1559 1574 Charles IX</a:t>
                      </a:r>
                    </a:p>
                    <a:p>
                      <a:r>
                        <a:rPr lang="fr-FR" sz="1000" kern="1200" dirty="0" smtClean="0">
                          <a:solidFill>
                            <a:schemeClr val="dk1"/>
                          </a:solidFill>
                          <a:latin typeface="+mn-lt"/>
                          <a:ea typeface="+mn-ea"/>
                          <a:cs typeface="+mn-cs"/>
                        </a:rPr>
                        <a:t>1574 1589 Henri III</a:t>
                      </a:r>
                    </a:p>
                    <a:p>
                      <a:r>
                        <a:rPr lang="fr-FR" sz="1000" kern="1200" dirty="0" smtClean="0">
                          <a:solidFill>
                            <a:schemeClr val="dk1"/>
                          </a:solidFill>
                          <a:latin typeface="+mn-lt"/>
                          <a:ea typeface="+mn-ea"/>
                          <a:cs typeface="+mn-cs"/>
                        </a:rPr>
                        <a:t> </a:t>
                      </a:r>
                    </a:p>
                    <a:p>
                      <a:r>
                        <a:rPr lang="fr-FR" sz="1000" u="sng" kern="1200" dirty="0" smtClean="0">
                          <a:solidFill>
                            <a:schemeClr val="dk1"/>
                          </a:solidFill>
                          <a:latin typeface="+mn-lt"/>
                          <a:ea typeface="+mn-ea"/>
                          <a:cs typeface="+mn-cs"/>
                        </a:rPr>
                        <a:t>Dynastie : BOURBONS </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1589 1610 Henri IV </a:t>
                      </a:r>
                    </a:p>
                    <a:p>
                      <a:r>
                        <a:rPr lang="fr-FR" sz="1800" kern="1200" dirty="0" smtClean="0">
                          <a:solidFill>
                            <a:schemeClr val="dk1"/>
                          </a:solidFill>
                          <a:latin typeface="+mn-lt"/>
                          <a:ea typeface="+mn-ea"/>
                          <a:cs typeface="+mn-cs"/>
                        </a:rPr>
                        <a:t> </a:t>
                      </a:r>
                      <a:endParaRPr lang="fr-FR" sz="1000" dirty="0"/>
                    </a:p>
                  </a:txBody>
                  <a:tcPr/>
                </a:tc>
                <a:tc>
                  <a:txBody>
                    <a:bodyPr/>
                    <a:lstStyle/>
                    <a:p>
                      <a:r>
                        <a:rPr lang="fr-FR" sz="1000" kern="1200" dirty="0" smtClean="0">
                          <a:solidFill>
                            <a:schemeClr val="dk1"/>
                          </a:solidFill>
                          <a:latin typeface="+mn-lt"/>
                          <a:ea typeface="+mn-ea"/>
                          <a:cs typeface="+mn-cs"/>
                        </a:rPr>
                        <a:t>1492 Découverte de l'Amérique par </a:t>
                      </a:r>
                      <a:r>
                        <a:rPr lang="fr-FR" sz="1000" kern="1200" dirty="0" err="1" smtClean="0">
                          <a:solidFill>
                            <a:schemeClr val="dk1"/>
                          </a:solidFill>
                          <a:latin typeface="+mn-lt"/>
                          <a:ea typeface="+mn-ea"/>
                          <a:cs typeface="+mn-cs"/>
                        </a:rPr>
                        <a:t>Ch</a:t>
                      </a:r>
                      <a:r>
                        <a:rPr lang="fr-FR" sz="1000" kern="1200" dirty="0" smtClean="0">
                          <a:solidFill>
                            <a:schemeClr val="dk1"/>
                          </a:solidFill>
                          <a:latin typeface="+mn-lt"/>
                          <a:ea typeface="+mn-ea"/>
                          <a:cs typeface="+mn-cs"/>
                        </a:rPr>
                        <a:t> Colomb, Grandes Découvertes</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1492 1559 : Guerres d'Italie (Charles VIII, Louis XII, François Ier, Henri II) Victoire de François Ier à Marignan en 1515. Ensemble de ces guerres : échec.</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1559 - 1589 Guerres de Religion ; 1572 Saint Barthélémy </a:t>
                      </a:r>
                    </a:p>
                    <a:p>
                      <a:r>
                        <a:rPr lang="fr-FR" sz="1000" kern="1200" dirty="0" smtClean="0">
                          <a:solidFill>
                            <a:schemeClr val="dk1"/>
                          </a:solidFill>
                          <a:latin typeface="+mn-lt"/>
                          <a:ea typeface="+mn-ea"/>
                          <a:cs typeface="+mn-cs"/>
                        </a:rPr>
                        <a:t>1598 Edit de Nantes </a:t>
                      </a:r>
                      <a:endParaRPr lang="fr-FR" sz="1000" dirty="0"/>
                    </a:p>
                  </a:txBody>
                  <a:tcPr/>
                </a:tc>
                <a:tc>
                  <a:txBody>
                    <a:bodyPr/>
                    <a:lstStyle/>
                    <a:p>
                      <a:r>
                        <a:rPr lang="fr-FR" sz="1000" kern="1200" dirty="0" smtClean="0">
                          <a:solidFill>
                            <a:schemeClr val="dk1"/>
                          </a:solidFill>
                          <a:latin typeface="+mn-lt"/>
                          <a:ea typeface="+mn-ea"/>
                          <a:cs typeface="+mn-cs"/>
                        </a:rPr>
                        <a:t>1/ Enthousiasmes  1</a:t>
                      </a:r>
                      <a:r>
                        <a:rPr lang="fr-FR" sz="1000" kern="1200" baseline="30000" dirty="0" smtClean="0">
                          <a:solidFill>
                            <a:schemeClr val="dk1"/>
                          </a:solidFill>
                          <a:latin typeface="+mn-lt"/>
                          <a:ea typeface="+mn-ea"/>
                          <a:cs typeface="+mn-cs"/>
                        </a:rPr>
                        <a:t>ère</a:t>
                      </a:r>
                      <a:r>
                        <a:rPr lang="fr-FR" sz="1000" kern="1200" dirty="0" smtClean="0">
                          <a:solidFill>
                            <a:schemeClr val="dk1"/>
                          </a:solidFill>
                          <a:latin typeface="+mn-lt"/>
                          <a:ea typeface="+mn-ea"/>
                          <a:cs typeface="+mn-cs"/>
                        </a:rPr>
                        <a:t> moitié XVIème .</a:t>
                      </a:r>
                    </a:p>
                    <a:p>
                      <a:r>
                        <a:rPr lang="fr-FR" sz="1000" u="sng" kern="1200" dirty="0" smtClean="0">
                          <a:solidFill>
                            <a:schemeClr val="dk1"/>
                          </a:solidFill>
                          <a:latin typeface="+mn-lt"/>
                          <a:ea typeface="+mn-ea"/>
                          <a:cs typeface="+mn-cs"/>
                        </a:rPr>
                        <a:t>L'Humanisme </a:t>
                      </a:r>
                      <a:r>
                        <a:rPr lang="fr-FR" sz="1000" kern="1200" dirty="0" smtClean="0">
                          <a:solidFill>
                            <a:schemeClr val="dk1"/>
                          </a:solidFill>
                          <a:latin typeface="+mn-lt"/>
                          <a:ea typeface="+mn-ea"/>
                          <a:cs typeface="+mn-cs"/>
                        </a:rPr>
                        <a:t>: Rabelais 1483 1553 </a:t>
                      </a:r>
                    </a:p>
                    <a:p>
                      <a:r>
                        <a:rPr lang="fr-FR" sz="1000" kern="1200" dirty="0" smtClean="0">
                          <a:solidFill>
                            <a:schemeClr val="dk1"/>
                          </a:solidFill>
                          <a:latin typeface="+mn-lt"/>
                          <a:ea typeface="+mn-ea"/>
                          <a:cs typeface="+mn-cs"/>
                        </a:rPr>
                        <a:t> </a:t>
                      </a:r>
                    </a:p>
                    <a:p>
                      <a:r>
                        <a:rPr lang="fr-FR" sz="1000" u="sng" kern="1200" dirty="0" smtClean="0">
                          <a:solidFill>
                            <a:schemeClr val="dk1"/>
                          </a:solidFill>
                          <a:latin typeface="+mn-lt"/>
                          <a:ea typeface="+mn-ea"/>
                          <a:cs typeface="+mn-cs"/>
                        </a:rPr>
                        <a:t>La Pléiade</a:t>
                      </a:r>
                      <a:r>
                        <a:rPr lang="fr-FR" sz="1000" kern="1200" dirty="0" smtClean="0">
                          <a:solidFill>
                            <a:schemeClr val="dk1"/>
                          </a:solidFill>
                          <a:latin typeface="+mn-lt"/>
                          <a:ea typeface="+mn-ea"/>
                          <a:cs typeface="+mn-cs"/>
                        </a:rPr>
                        <a:t> : Du Bellay 1522 1560, Ronsard 15</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2/ Guerres de Religion </a:t>
                      </a:r>
                    </a:p>
                    <a:p>
                      <a:r>
                        <a:rPr lang="fr-FR" sz="1000" kern="1200" dirty="0" smtClean="0">
                          <a:solidFill>
                            <a:schemeClr val="dk1"/>
                          </a:solidFill>
                          <a:latin typeface="+mn-lt"/>
                          <a:ea typeface="+mn-ea"/>
                          <a:cs typeface="+mn-cs"/>
                        </a:rPr>
                        <a:t>Montaigne 1533 1592 </a:t>
                      </a:r>
                    </a:p>
                    <a:p>
                      <a:r>
                        <a:rPr lang="fr-FR" sz="1000" kern="1200" dirty="0" smtClean="0">
                          <a:solidFill>
                            <a:schemeClr val="dk1"/>
                          </a:solidFill>
                          <a:latin typeface="+mn-lt"/>
                          <a:ea typeface="+mn-ea"/>
                          <a:cs typeface="+mn-cs"/>
                        </a:rPr>
                        <a:t>Le Baroque : </a:t>
                      </a:r>
                      <a:r>
                        <a:rPr lang="fr-FR" sz="1000" b="0" kern="1200" dirty="0" smtClean="0">
                          <a:solidFill>
                            <a:schemeClr val="dk1"/>
                          </a:solidFill>
                          <a:latin typeface="+mn-lt"/>
                          <a:ea typeface="+mn-ea"/>
                          <a:cs typeface="+mn-cs"/>
                        </a:rPr>
                        <a:t>Sponde 1557 1595  ; Agrippa d’Aubigné</a:t>
                      </a:r>
                      <a:endParaRPr lang="fr-FR" sz="1000" b="0" dirty="0"/>
                    </a:p>
                  </a:txBody>
                  <a:tcPr/>
                </a:tc>
              </a:tr>
              <a:tr h="2057095">
                <a:tc>
                  <a:txBody>
                    <a:bodyPr/>
                    <a:lstStyle/>
                    <a:p>
                      <a:r>
                        <a:rPr lang="fr-FR" sz="1000" u="sng" kern="1200" dirty="0" smtClean="0">
                          <a:solidFill>
                            <a:schemeClr val="dk1"/>
                          </a:solidFill>
                          <a:latin typeface="+mn-lt"/>
                          <a:ea typeface="+mn-ea"/>
                          <a:cs typeface="+mn-cs"/>
                        </a:rPr>
                        <a:t>le XVIIème siècle</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baroque, original   (Cyrano de Bergerac) </a:t>
                      </a:r>
                    </a:p>
                    <a:p>
                      <a:r>
                        <a:rPr lang="fr-FR" sz="1000" kern="1200" dirty="0" smtClean="0">
                          <a:solidFill>
                            <a:schemeClr val="dk1"/>
                          </a:solidFill>
                          <a:latin typeface="+mn-lt"/>
                          <a:ea typeface="+mn-ea"/>
                          <a:cs typeface="+mn-cs"/>
                        </a:rPr>
                        <a:t>régulier (Boileau) </a:t>
                      </a:r>
                    </a:p>
                    <a:p>
                      <a:r>
                        <a:rPr lang="fr-FR" sz="1000" kern="1200" dirty="0" smtClean="0">
                          <a:solidFill>
                            <a:schemeClr val="dk1"/>
                          </a:solidFill>
                          <a:latin typeface="+mn-lt"/>
                          <a:ea typeface="+mn-ea"/>
                          <a:cs typeface="+mn-cs"/>
                        </a:rPr>
                        <a:t>courtisan (La Fontaine, Madame de Sévigné) </a:t>
                      </a:r>
                    </a:p>
                    <a:p>
                      <a:r>
                        <a:rPr lang="fr-FR" sz="1000" kern="1200" dirty="0" smtClean="0">
                          <a:solidFill>
                            <a:schemeClr val="dk1"/>
                          </a:solidFill>
                          <a:latin typeface="+mn-lt"/>
                          <a:ea typeface="+mn-ea"/>
                          <a:cs typeface="+mn-cs"/>
                        </a:rPr>
                        <a:t>moraliste (Molière, La Fontaine, La Bruyère, La Rochefoucauld) </a:t>
                      </a:r>
                    </a:p>
                    <a:p>
                      <a:r>
                        <a:rPr lang="fr-FR" sz="1000" kern="1200" dirty="0" smtClean="0">
                          <a:solidFill>
                            <a:schemeClr val="dk1"/>
                          </a:solidFill>
                          <a:latin typeface="+mn-lt"/>
                          <a:ea typeface="+mn-ea"/>
                          <a:cs typeface="+mn-cs"/>
                        </a:rPr>
                        <a:t>philosophe, religieux  entre foi et raison (Pascal, Bossuet) </a:t>
                      </a:r>
                    </a:p>
                    <a:p>
                      <a:r>
                        <a:rPr lang="fr-FR" sz="1000" kern="1200" dirty="0" smtClean="0">
                          <a:solidFill>
                            <a:schemeClr val="dk1"/>
                          </a:solidFill>
                          <a:latin typeface="+mn-lt"/>
                          <a:ea typeface="+mn-ea"/>
                          <a:cs typeface="+mn-cs"/>
                        </a:rPr>
                        <a:t>à l’écoute des passions (Madame de la Fayette, Corneille, Racine).</a:t>
                      </a:r>
                      <a:endParaRPr lang="fr-FR" sz="1000" dirty="0"/>
                    </a:p>
                  </a:txBody>
                  <a:tcPr/>
                </a:tc>
                <a:tc>
                  <a:txBody>
                    <a:bodyPr/>
                    <a:lstStyle/>
                    <a:p>
                      <a:r>
                        <a:rPr lang="fr-FR" sz="1000" kern="1200" dirty="0" smtClean="0">
                          <a:solidFill>
                            <a:schemeClr val="dk1"/>
                          </a:solidFill>
                          <a:latin typeface="+mn-lt"/>
                          <a:ea typeface="+mn-ea"/>
                          <a:cs typeface="+mn-cs"/>
                        </a:rPr>
                        <a:t>1610 1617 Régence de Catherine de Médicis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1617 1643 Louis XIII </a:t>
                      </a:r>
                    </a:p>
                    <a:p>
                      <a:r>
                        <a:rPr lang="fr-FR" sz="1000" kern="1200" dirty="0" smtClean="0">
                          <a:solidFill>
                            <a:schemeClr val="dk1"/>
                          </a:solidFill>
                          <a:latin typeface="+mn-lt"/>
                          <a:ea typeface="+mn-ea"/>
                          <a:cs typeface="+mn-cs"/>
                        </a:rPr>
                        <a:t>1643 1661 Régence d’Anne d’Autriche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1661 1715 Louis XIV </a:t>
                      </a:r>
                      <a:endParaRPr lang="fr-FR" sz="1000" dirty="0"/>
                    </a:p>
                  </a:txBody>
                  <a:tcPr/>
                </a:tc>
                <a:tc>
                  <a:txBody>
                    <a:bodyPr/>
                    <a:lstStyle/>
                    <a:p>
                      <a:r>
                        <a:rPr lang="fr-FR" sz="1000" kern="1200" dirty="0" smtClean="0">
                          <a:solidFill>
                            <a:schemeClr val="dk1"/>
                          </a:solidFill>
                          <a:latin typeface="+mn-lt"/>
                          <a:ea typeface="+mn-ea"/>
                          <a:cs typeface="+mn-cs"/>
                        </a:rPr>
                        <a:t>1610 Assassinat d'Henri IV par Ravaillac, régence difficile de Catherine de Médicis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1623 Cardinal de Richelieu ministre de Louis XIII.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1648 1653 Frondes contre autorité royale, rétablie    </a:t>
                      </a:r>
                    </a:p>
                    <a:p>
                      <a:r>
                        <a:rPr lang="fr-FR" sz="1000" kern="1200" dirty="0" smtClean="0">
                          <a:solidFill>
                            <a:schemeClr val="dk1"/>
                          </a:solidFill>
                          <a:latin typeface="+mn-lt"/>
                          <a:ea typeface="+mn-ea"/>
                          <a:cs typeface="+mn-cs"/>
                        </a:rPr>
                        <a:t>1661 Début du règne personnel de Louis XIV</a:t>
                      </a:r>
                    </a:p>
                    <a:p>
                      <a:r>
                        <a:rPr lang="fr-FR" sz="1000" kern="1200" dirty="0" smtClean="0">
                          <a:solidFill>
                            <a:schemeClr val="dk1"/>
                          </a:solidFill>
                          <a:latin typeface="+mn-lt"/>
                          <a:ea typeface="+mn-ea"/>
                          <a:cs typeface="+mn-cs"/>
                        </a:rPr>
                        <a:t>Guerres du règne : de 30 ans, de Succession d’Espagne… </a:t>
                      </a:r>
                    </a:p>
                    <a:p>
                      <a:r>
                        <a:rPr lang="fr-FR" sz="1000" kern="1200" dirty="0" smtClean="0">
                          <a:solidFill>
                            <a:schemeClr val="dk1"/>
                          </a:solidFill>
                          <a:latin typeface="+mn-lt"/>
                          <a:ea typeface="+mn-ea"/>
                          <a:cs typeface="+mn-cs"/>
                        </a:rPr>
                        <a:t>1685 Révocation de l'Edit de Nantes</a:t>
                      </a:r>
                      <a:endParaRPr lang="fr-FR" sz="1000" dirty="0"/>
                    </a:p>
                  </a:txBody>
                  <a:tcPr/>
                </a:tc>
                <a:tc>
                  <a:txBody>
                    <a:bodyPr/>
                    <a:lstStyle/>
                    <a:p>
                      <a:endParaRPr lang="fr-FR" sz="1000"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Autofit/>
          </a:bodyPr>
          <a:lstStyle/>
          <a:p>
            <a:pPr algn="l"/>
            <a:r>
              <a:rPr lang="fr-FR" sz="3200" dirty="0" smtClean="0">
                <a:solidFill>
                  <a:schemeClr val="accent6">
                    <a:lumMod val="75000"/>
                  </a:schemeClr>
                </a:solidFill>
              </a:rPr>
              <a:t/>
            </a:r>
            <a:br>
              <a:rPr lang="fr-FR" sz="3200" dirty="0" smtClean="0">
                <a:solidFill>
                  <a:schemeClr val="accent6">
                    <a:lumMod val="75000"/>
                  </a:schemeClr>
                </a:solidFill>
              </a:rPr>
            </a:br>
            <a:r>
              <a:rPr lang="fr-FR" sz="3200" dirty="0" smtClean="0">
                <a:solidFill>
                  <a:schemeClr val="accent6">
                    <a:lumMod val="75000"/>
                  </a:schemeClr>
                </a:solidFill>
              </a:rPr>
              <a:t>Corneille L’éloge du Théâtre dans </a:t>
            </a:r>
            <a:r>
              <a:rPr lang="fr-FR" sz="3200" i="1" dirty="0" smtClean="0">
                <a:solidFill>
                  <a:schemeClr val="accent6">
                    <a:lumMod val="75000"/>
                  </a:schemeClr>
                </a:solidFill>
              </a:rPr>
              <a:t>L’ILLUSION COMIQUE, 1634</a:t>
            </a:r>
            <a:r>
              <a:rPr lang="fr-FR" sz="3200" dirty="0" smtClean="0">
                <a:solidFill>
                  <a:schemeClr val="accent6">
                    <a:lumMod val="75000"/>
                  </a:schemeClr>
                </a:solidFill>
              </a:rPr>
              <a:t>. </a:t>
            </a:r>
            <a:br>
              <a:rPr lang="fr-FR" sz="3200" dirty="0" smtClean="0">
                <a:solidFill>
                  <a:schemeClr val="accent6">
                    <a:lumMod val="75000"/>
                  </a:schemeClr>
                </a:solidFill>
              </a:rPr>
            </a:br>
            <a:r>
              <a:rPr lang="fr-FR" sz="1600" dirty="0" smtClean="0"/>
              <a:t>Le magicien </a:t>
            </a:r>
            <a:r>
              <a:rPr lang="fr-FR" sz="1600" dirty="0" err="1" smtClean="0"/>
              <a:t>Alcandre</a:t>
            </a:r>
            <a:r>
              <a:rPr lang="fr-FR" sz="1600" dirty="0" smtClean="0"/>
              <a:t> révèle à </a:t>
            </a:r>
            <a:r>
              <a:rPr lang="fr-FR" sz="1600" dirty="0" err="1" smtClean="0"/>
              <a:t>Pridamant</a:t>
            </a:r>
            <a:r>
              <a:rPr lang="fr-FR" sz="1600" dirty="0" smtClean="0"/>
              <a:t> que son fils </a:t>
            </a:r>
            <a:r>
              <a:rPr lang="fr-FR" sz="1600" dirty="0" err="1" smtClean="0"/>
              <a:t>Clindor</a:t>
            </a:r>
            <a:r>
              <a:rPr lang="fr-FR" sz="1600" dirty="0" smtClean="0"/>
              <a:t> dont il est sans nouvelles depuis plusieurs années est devenu comédien…  </a:t>
            </a:r>
            <a:r>
              <a:rPr lang="fr-FR" sz="3200" dirty="0" smtClean="0">
                <a:solidFill>
                  <a:schemeClr val="accent6">
                    <a:lumMod val="75000"/>
                  </a:schemeClr>
                </a:solidFill>
              </a:rPr>
              <a:t/>
            </a:r>
            <a:br>
              <a:rPr lang="fr-FR" sz="3200" dirty="0" smtClean="0">
                <a:solidFill>
                  <a:schemeClr val="accent6">
                    <a:lumMod val="75000"/>
                  </a:schemeClr>
                </a:solidFill>
              </a:rPr>
            </a:br>
            <a:endParaRPr lang="fr-FR" sz="3200" dirty="0">
              <a:solidFill>
                <a:schemeClr val="accent6">
                  <a:lumMod val="75000"/>
                </a:schemeClr>
              </a:solidFill>
            </a:endParaRPr>
          </a:p>
        </p:txBody>
      </p:sp>
      <p:sp>
        <p:nvSpPr>
          <p:cNvPr id="4" name="Espace réservé du contenu 3"/>
          <p:cNvSpPr>
            <a:spLocks noGrp="1"/>
          </p:cNvSpPr>
          <p:nvPr>
            <p:ph sz="half" idx="1"/>
          </p:nvPr>
        </p:nvSpPr>
        <p:spPr/>
        <p:txBody>
          <a:bodyPr>
            <a:normAutofit fontScale="40000" lnSpcReduction="20000"/>
          </a:bodyPr>
          <a:lstStyle/>
          <a:p>
            <a:endParaRPr lang="fr-FR" dirty="0" smtClean="0"/>
          </a:p>
          <a:p>
            <a:endParaRPr lang="fr-FR" dirty="0" smtClean="0"/>
          </a:p>
          <a:p>
            <a:r>
              <a:rPr lang="fr-FR" b="1" dirty="0" err="1" smtClean="0"/>
              <a:t>Alcandre</a:t>
            </a:r>
            <a:endParaRPr lang="fr-FR" b="1" dirty="0" smtClean="0"/>
          </a:p>
          <a:p>
            <a:r>
              <a:rPr lang="fr-FR" dirty="0" smtClean="0"/>
              <a:t>Cessez de vous en plaindre. A présent le théâtre[4]</a:t>
            </a:r>
          </a:p>
          <a:p>
            <a:r>
              <a:rPr lang="fr-FR" dirty="0" smtClean="0"/>
              <a:t>Est en un point si haut que chacun l’idolâtre ;</a:t>
            </a:r>
          </a:p>
          <a:p>
            <a:r>
              <a:rPr lang="fr-FR" dirty="0" smtClean="0"/>
              <a:t>Et ce que votre temps voyait avec mépris</a:t>
            </a:r>
          </a:p>
          <a:p>
            <a:r>
              <a:rPr lang="fr-FR" dirty="0" smtClean="0"/>
              <a:t>Est aujourd’hui l’amour de tous les bons esprits,</a:t>
            </a:r>
          </a:p>
          <a:p>
            <a:r>
              <a:rPr lang="fr-FR" dirty="0" smtClean="0"/>
              <a:t>L’entretien de Paris, le souhait des provinces,</a:t>
            </a:r>
          </a:p>
          <a:p>
            <a:r>
              <a:rPr lang="fr-FR" dirty="0" smtClean="0"/>
              <a:t>Le divertissement le plus doux de nos princes,</a:t>
            </a:r>
          </a:p>
          <a:p>
            <a:r>
              <a:rPr lang="fr-FR" dirty="0" smtClean="0"/>
              <a:t>Les délices du peuple, et le plaisir des grands ;</a:t>
            </a:r>
          </a:p>
          <a:p>
            <a:r>
              <a:rPr lang="fr-FR" dirty="0" smtClean="0"/>
              <a:t>Il tient le premier rang parmi leurs passe-temps ;</a:t>
            </a:r>
          </a:p>
          <a:p>
            <a:r>
              <a:rPr lang="fr-FR" dirty="0" smtClean="0"/>
              <a:t>Et ceux dont nous voyons la sagesse profonde</a:t>
            </a:r>
          </a:p>
          <a:p>
            <a:r>
              <a:rPr lang="fr-FR" dirty="0" smtClean="0"/>
              <a:t>Par ses illustres soins conserver tout le monde,</a:t>
            </a:r>
          </a:p>
          <a:p>
            <a:r>
              <a:rPr lang="fr-FR" dirty="0" smtClean="0"/>
              <a:t>Trouvent dans les douceurs d’un spectacle si beau</a:t>
            </a:r>
          </a:p>
          <a:p>
            <a:r>
              <a:rPr lang="fr-FR" dirty="0" smtClean="0"/>
              <a:t>De quoi se délasser d’un si pesant fardeau.</a:t>
            </a:r>
          </a:p>
          <a:p>
            <a:r>
              <a:rPr lang="fr-FR" dirty="0" smtClean="0"/>
              <a:t>Même notre grand roi, ce foudre de la guerre</a:t>
            </a:r>
          </a:p>
          <a:p>
            <a:r>
              <a:rPr lang="fr-FR" dirty="0" smtClean="0"/>
              <a:t>Dont le nom se fait craindre aux deux bouts de la terre,</a:t>
            </a:r>
          </a:p>
          <a:p>
            <a:r>
              <a:rPr lang="fr-FR" dirty="0" smtClean="0"/>
              <a:t>Le front ceint de lauriers, daigne bien quelquefois</a:t>
            </a:r>
          </a:p>
          <a:p>
            <a:r>
              <a:rPr lang="fr-FR" dirty="0" smtClean="0"/>
              <a:t>Prêter l’œil et l’oreille au Théâtre-François :</a:t>
            </a:r>
          </a:p>
          <a:p>
            <a:endParaRPr lang="fr-FR" dirty="0"/>
          </a:p>
        </p:txBody>
      </p:sp>
      <p:sp>
        <p:nvSpPr>
          <p:cNvPr id="5" name="Espace réservé du contenu 4"/>
          <p:cNvSpPr>
            <a:spLocks noGrp="1"/>
          </p:cNvSpPr>
          <p:nvPr>
            <p:ph sz="half" idx="2"/>
          </p:nvPr>
        </p:nvSpPr>
        <p:spPr/>
        <p:txBody>
          <a:bodyPr>
            <a:normAutofit fontScale="40000" lnSpcReduction="20000"/>
          </a:bodyPr>
          <a:lstStyle/>
          <a:p>
            <a:endParaRPr lang="fr-FR" dirty="0" smtClean="0"/>
          </a:p>
          <a:p>
            <a:endParaRPr lang="fr-FR" dirty="0" smtClean="0"/>
          </a:p>
          <a:p>
            <a:r>
              <a:rPr lang="fr-FR" dirty="0" smtClean="0"/>
              <a:t>C’est là que le Parnasse étale ses merveilles ;</a:t>
            </a:r>
          </a:p>
          <a:p>
            <a:r>
              <a:rPr lang="fr-FR" dirty="0" smtClean="0"/>
              <a:t>Les plus rares esprits lui consacrent leurs veilles ;</a:t>
            </a:r>
          </a:p>
          <a:p>
            <a:r>
              <a:rPr lang="fr-FR" dirty="0" smtClean="0"/>
              <a:t>Et tous ceux qu’Apollon voit d’un meilleur regard</a:t>
            </a:r>
          </a:p>
          <a:p>
            <a:r>
              <a:rPr lang="fr-FR" dirty="0" smtClean="0"/>
              <a:t>De leurs doctes travaux lui donnent quelque part.</a:t>
            </a:r>
          </a:p>
          <a:p>
            <a:r>
              <a:rPr lang="fr-FR" dirty="0" smtClean="0"/>
              <a:t>D’ailleurs, si par les biens on prise les personnes,</a:t>
            </a:r>
          </a:p>
          <a:p>
            <a:r>
              <a:rPr lang="fr-FR" dirty="0" smtClean="0"/>
              <a:t>Le théâtre est un fief dont les rentes sont bonnes ;</a:t>
            </a:r>
          </a:p>
          <a:p>
            <a:r>
              <a:rPr lang="fr-FR" dirty="0" smtClean="0"/>
              <a:t>Et votre fils rencontre en un métier si doux</a:t>
            </a:r>
          </a:p>
          <a:p>
            <a:r>
              <a:rPr lang="fr-FR" dirty="0" smtClean="0"/>
              <a:t>Plus d’accommodement qu’il n’eût trouvé chez vous.</a:t>
            </a:r>
          </a:p>
          <a:p>
            <a:r>
              <a:rPr lang="fr-FR" dirty="0" smtClean="0"/>
              <a:t>Défaites-vous enfin de cette erreur commune,</a:t>
            </a:r>
          </a:p>
          <a:p>
            <a:r>
              <a:rPr lang="fr-FR" dirty="0" smtClean="0"/>
              <a:t>Et ne vous plaignez plus de sa bonne fortune.</a:t>
            </a:r>
            <a:endParaRPr lang="fr-FR" smtClean="0"/>
          </a:p>
          <a:p>
            <a:endParaRPr lang="fr-FR" dirty="0" smtClean="0"/>
          </a:p>
          <a:p>
            <a:r>
              <a:rPr lang="fr-FR" b="1" dirty="0" err="1" smtClean="0"/>
              <a:t>Pridamant</a:t>
            </a:r>
            <a:endParaRPr lang="fr-FR" b="1" dirty="0" smtClean="0"/>
          </a:p>
          <a:p>
            <a:r>
              <a:rPr lang="fr-FR" dirty="0" smtClean="0"/>
              <a:t>Je n’ose plus m’en plaindre, et vois trop de combien</a:t>
            </a:r>
          </a:p>
          <a:p>
            <a:r>
              <a:rPr lang="fr-FR" dirty="0" smtClean="0"/>
              <a:t>Le métier qu’il a pris est meilleur que le mien.</a:t>
            </a:r>
          </a:p>
          <a:p>
            <a:r>
              <a:rPr lang="fr-FR" dirty="0" smtClean="0"/>
              <a:t>Il est vrai que d’abord mon âme s’est émue :</a:t>
            </a:r>
          </a:p>
          <a:p>
            <a:r>
              <a:rPr lang="fr-FR" dirty="0" smtClean="0"/>
              <a:t>J’ai cru la comédie au point où je l’ai vue ;</a:t>
            </a:r>
          </a:p>
          <a:p>
            <a:r>
              <a:rPr lang="fr-FR" dirty="0" smtClean="0"/>
              <a:t>J’en ignorais l’éclat, l’utilité, l’appas,</a:t>
            </a:r>
          </a:p>
          <a:p>
            <a:r>
              <a:rPr lang="fr-FR" dirty="0" smtClean="0"/>
              <a:t>Et la blâmais ainsi, ne la connaissant pas ;</a:t>
            </a:r>
          </a:p>
          <a:p>
            <a:r>
              <a:rPr lang="fr-FR" dirty="0" smtClean="0"/>
              <a:t>Mais, depuis vos discours, mon cœur plein d’allégresse</a:t>
            </a:r>
          </a:p>
          <a:p>
            <a:r>
              <a:rPr lang="fr-FR" dirty="0" smtClean="0"/>
              <a:t>A banni cette erreur </a:t>
            </a:r>
            <a:r>
              <a:rPr lang="fr-FR" dirty="0" err="1" smtClean="0"/>
              <a:t>avecque</a:t>
            </a:r>
            <a:r>
              <a:rPr lang="fr-FR" dirty="0" smtClean="0"/>
              <a:t> sa tristesse.</a:t>
            </a:r>
          </a:p>
          <a:p>
            <a:r>
              <a:rPr lang="fr-FR" dirty="0" err="1" smtClean="0"/>
              <a:t>Clindor</a:t>
            </a:r>
            <a:r>
              <a:rPr lang="fr-FR" dirty="0" smtClean="0"/>
              <a:t> a trop bien fait.</a:t>
            </a:r>
          </a:p>
          <a:p>
            <a:r>
              <a:rPr lang="fr-FR" dirty="0" smtClean="0"/>
              <a:t/>
            </a:r>
            <a:br>
              <a:rPr lang="fr-FR" dirty="0" smtClean="0"/>
            </a:br>
            <a:endParaRPr lang="fr-FR" dirty="0"/>
          </a:p>
        </p:txBody>
      </p:sp>
      <p:sp>
        <p:nvSpPr>
          <p:cNvPr id="6" name="ZoneTexte 5"/>
          <p:cNvSpPr txBox="1"/>
          <p:nvPr/>
        </p:nvSpPr>
        <p:spPr>
          <a:xfrm>
            <a:off x="323528" y="5445224"/>
            <a:ext cx="468052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smtClean="0">
                <a:solidFill>
                  <a:schemeClr val="accent3">
                    <a:lumMod val="75000"/>
                  </a:schemeClr>
                </a:solidFill>
              </a:rPr>
              <a:t>Œuvre musicale </a:t>
            </a:r>
            <a:r>
              <a:rPr lang="fr-FR" sz="1600" dirty="0" smtClean="0">
                <a:solidFill>
                  <a:schemeClr val="accent3">
                    <a:lumMod val="75000"/>
                  </a:schemeClr>
                </a:solidFill>
              </a:rPr>
              <a:t>: </a:t>
            </a:r>
            <a:r>
              <a:rPr lang="fr-FR" sz="1600" b="1" dirty="0" smtClean="0">
                <a:solidFill>
                  <a:schemeClr val="accent3">
                    <a:lumMod val="75000"/>
                  </a:schemeClr>
                </a:solidFill>
              </a:rPr>
              <a:t>François Couperin 1626 – 1661 </a:t>
            </a:r>
            <a:r>
              <a:rPr lang="fr-FR" sz="1600" dirty="0" smtClean="0">
                <a:solidFill>
                  <a:schemeClr val="accent3">
                    <a:lumMod val="75000"/>
                  </a:schemeClr>
                </a:solidFill>
              </a:rPr>
              <a:t>http://www.dailymotion.com/video/xiqlj9_francois-couperin-les-nations-la-francaise-sonade-extrait_music</a:t>
            </a:r>
            <a:endParaRPr lang="fr-FR" sz="1600" dirty="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95536" y="332656"/>
          <a:ext cx="8424936" cy="5974080"/>
        </p:xfrm>
        <a:graphic>
          <a:graphicData uri="http://schemas.openxmlformats.org/drawingml/2006/table">
            <a:tbl>
              <a:tblPr firstRow="1" bandRow="1">
                <a:tableStyleId>{5C22544A-7EE6-4342-B048-85BDC9FD1C3A}</a:tableStyleId>
              </a:tblPr>
              <a:tblGrid>
                <a:gridCol w="2106234"/>
                <a:gridCol w="2106234"/>
                <a:gridCol w="2268252"/>
                <a:gridCol w="1944216"/>
              </a:tblGrid>
              <a:tr h="636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Les époques sont… </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Régimes</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Faits marquants</a:t>
                      </a:r>
                      <a:r>
                        <a:rPr lang="fr-FR" dirty="0" smtClean="0"/>
                        <a:t> </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Auteurs importants.</a:t>
                      </a:r>
                    </a:p>
                    <a:p>
                      <a:endParaRPr lang="fr-FR" dirty="0"/>
                    </a:p>
                  </a:txBody>
                  <a:tcPr/>
                </a:tc>
              </a:tr>
              <a:tr h="636926">
                <a:tc>
                  <a:txBody>
                    <a:bodyPr/>
                    <a:lstStyle/>
                    <a:p>
                      <a:r>
                        <a:rPr lang="fr-FR" sz="1000" u="sng" kern="1200" dirty="0" smtClean="0">
                          <a:solidFill>
                            <a:schemeClr val="dk1"/>
                          </a:solidFill>
                          <a:latin typeface="+mn-lt"/>
                          <a:ea typeface="+mn-ea"/>
                          <a:cs typeface="+mn-cs"/>
                        </a:rPr>
                        <a:t>le XVIIIème siècle</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critique ironique (Fontenelle, Montesquieu, Voltaire) </a:t>
                      </a:r>
                    </a:p>
                    <a:p>
                      <a:r>
                        <a:rPr lang="fr-FR" sz="1000" kern="1200" dirty="0" smtClean="0">
                          <a:solidFill>
                            <a:schemeClr val="dk1"/>
                          </a:solidFill>
                          <a:latin typeface="+mn-lt"/>
                          <a:ea typeface="+mn-ea"/>
                          <a:cs typeface="+mn-cs"/>
                        </a:rPr>
                        <a:t>pourfendeur des ignorances ( Montesquieu, Voltaire) </a:t>
                      </a:r>
                    </a:p>
                    <a:p>
                      <a:r>
                        <a:rPr lang="fr-FR" sz="1000" kern="1200" dirty="0" smtClean="0">
                          <a:solidFill>
                            <a:schemeClr val="dk1"/>
                          </a:solidFill>
                          <a:latin typeface="+mn-lt"/>
                          <a:ea typeface="+mn-ea"/>
                          <a:cs typeface="+mn-cs"/>
                        </a:rPr>
                        <a:t>impertinent (Beaumarchais) </a:t>
                      </a:r>
                    </a:p>
                    <a:p>
                      <a:r>
                        <a:rPr lang="fr-FR" sz="1000" kern="1200" dirty="0" smtClean="0">
                          <a:solidFill>
                            <a:schemeClr val="dk1"/>
                          </a:solidFill>
                          <a:latin typeface="+mn-lt"/>
                          <a:ea typeface="+mn-ea"/>
                          <a:cs typeface="+mn-cs"/>
                        </a:rPr>
                        <a:t>sensible (Rousseau, Bernardin de Saint Pierre) </a:t>
                      </a:r>
                    </a:p>
                    <a:p>
                      <a:r>
                        <a:rPr lang="fr-FR" sz="1000" kern="1200" dirty="0" smtClean="0">
                          <a:solidFill>
                            <a:schemeClr val="dk1"/>
                          </a:solidFill>
                          <a:latin typeface="+mn-lt"/>
                          <a:ea typeface="+mn-ea"/>
                          <a:cs typeface="+mn-cs"/>
                        </a:rPr>
                        <a:t>libertin (Laclos) </a:t>
                      </a:r>
                    </a:p>
                    <a:p>
                      <a:r>
                        <a:rPr lang="fr-FR" sz="1000" kern="1200" dirty="0" smtClean="0">
                          <a:solidFill>
                            <a:schemeClr val="dk1"/>
                          </a:solidFill>
                          <a:latin typeface="+mn-lt"/>
                          <a:ea typeface="+mn-ea"/>
                          <a:cs typeface="+mn-cs"/>
                        </a:rPr>
                        <a:t>philosophe (Rousseau, Diderot) </a:t>
                      </a:r>
                    </a:p>
                    <a:p>
                      <a:endParaRPr lang="fr-FR" dirty="0"/>
                    </a:p>
                  </a:txBody>
                  <a:tcPr/>
                </a:tc>
                <a:tc>
                  <a:txBody>
                    <a:bodyPr/>
                    <a:lstStyle/>
                    <a:p>
                      <a:r>
                        <a:rPr lang="fr-FR" sz="1000" kern="1200" dirty="0" smtClean="0">
                          <a:solidFill>
                            <a:schemeClr val="dk1"/>
                          </a:solidFill>
                          <a:latin typeface="+mn-lt"/>
                          <a:ea typeface="+mn-ea"/>
                          <a:cs typeface="+mn-cs"/>
                        </a:rPr>
                        <a:t>1715 1723 Régence de Philippe d’Orléans </a:t>
                      </a:r>
                    </a:p>
                    <a:p>
                      <a:r>
                        <a:rPr lang="fr-FR" sz="1000" kern="1200" dirty="0" smtClean="0">
                          <a:solidFill>
                            <a:schemeClr val="dk1"/>
                          </a:solidFill>
                          <a:latin typeface="+mn-lt"/>
                          <a:ea typeface="+mn-ea"/>
                          <a:cs typeface="+mn-cs"/>
                        </a:rPr>
                        <a:t>1723 1774 Louis XV</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1774 1789 Louis XVI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1789 1799 Révolution française </a:t>
                      </a:r>
                    </a:p>
                    <a:p>
                      <a:r>
                        <a:rPr lang="fr-FR" sz="1000" kern="1200" dirty="0" smtClean="0">
                          <a:solidFill>
                            <a:schemeClr val="dk1"/>
                          </a:solidFill>
                          <a:latin typeface="+mn-lt"/>
                          <a:ea typeface="+mn-ea"/>
                          <a:cs typeface="+mn-cs"/>
                        </a:rPr>
                        <a:t>1799 1804 Consulat Napoléon 1</a:t>
                      </a:r>
                      <a:r>
                        <a:rPr lang="fr-FR" sz="1000" kern="1200" baseline="30000" dirty="0" smtClean="0">
                          <a:solidFill>
                            <a:schemeClr val="dk1"/>
                          </a:solidFill>
                          <a:latin typeface="+mn-lt"/>
                          <a:ea typeface="+mn-ea"/>
                          <a:cs typeface="+mn-cs"/>
                        </a:rPr>
                        <a:t>er</a:t>
                      </a:r>
                      <a:r>
                        <a:rPr lang="fr-FR" sz="1000" kern="1200" dirty="0" smtClean="0">
                          <a:solidFill>
                            <a:schemeClr val="dk1"/>
                          </a:solidFill>
                          <a:latin typeface="+mn-lt"/>
                          <a:ea typeface="+mn-ea"/>
                          <a:cs typeface="+mn-cs"/>
                        </a:rPr>
                        <a:t> Consul </a:t>
                      </a:r>
                      <a:endParaRPr lang="fr-FR" sz="1000" dirty="0"/>
                    </a:p>
                  </a:txBody>
                  <a:tcPr/>
                </a:tc>
                <a:tc>
                  <a:txBody>
                    <a:bodyPr/>
                    <a:lstStyle/>
                    <a:p>
                      <a:r>
                        <a:rPr lang="fr-FR" sz="1000" kern="1200" dirty="0" smtClean="0">
                          <a:solidFill>
                            <a:schemeClr val="dk1"/>
                          </a:solidFill>
                          <a:latin typeface="+mn-lt"/>
                          <a:ea typeface="+mn-ea"/>
                          <a:cs typeface="+mn-cs"/>
                        </a:rPr>
                        <a:t>1715 Mort de Louis XIV </a:t>
                      </a:r>
                    </a:p>
                    <a:p>
                      <a:r>
                        <a:rPr lang="fr-FR" sz="1000" kern="1200" dirty="0" smtClean="0">
                          <a:solidFill>
                            <a:schemeClr val="dk1"/>
                          </a:solidFill>
                          <a:latin typeface="+mn-lt"/>
                          <a:ea typeface="+mn-ea"/>
                          <a:cs typeface="+mn-cs"/>
                        </a:rPr>
                        <a:t>1756 1763 Guerre de 7 ans </a:t>
                      </a:r>
                    </a:p>
                    <a:p>
                      <a:r>
                        <a:rPr lang="fr-FR" sz="1000" kern="1200" dirty="0" smtClean="0">
                          <a:solidFill>
                            <a:schemeClr val="dk1"/>
                          </a:solidFill>
                          <a:latin typeface="+mn-lt"/>
                          <a:ea typeface="+mn-ea"/>
                          <a:cs typeface="+mn-cs"/>
                        </a:rPr>
                        <a:t>1783 Louis XVI soutient la Guerre d'indépendance des Américains (succès de prestige mais affaiblissement des finances.</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1789 convocation des Etats généraux, prise de la Bastille </a:t>
                      </a:r>
                    </a:p>
                    <a:p>
                      <a:r>
                        <a:rPr lang="fr-FR" sz="1000" kern="1200" dirty="0" smtClean="0">
                          <a:solidFill>
                            <a:schemeClr val="dk1"/>
                          </a:solidFill>
                          <a:latin typeface="+mn-lt"/>
                          <a:ea typeface="+mn-ea"/>
                          <a:cs typeface="+mn-cs"/>
                        </a:rPr>
                        <a:t>14 juillet 1790 Fête de la Fédération</a:t>
                      </a:r>
                    </a:p>
                    <a:p>
                      <a:r>
                        <a:rPr lang="fr-FR" sz="1000" kern="1200" dirty="0" smtClean="0">
                          <a:solidFill>
                            <a:schemeClr val="dk1"/>
                          </a:solidFill>
                          <a:latin typeface="+mn-lt"/>
                          <a:ea typeface="+mn-ea"/>
                          <a:cs typeface="+mn-cs"/>
                        </a:rPr>
                        <a:t>21 / 09/ 1792 Abolition de la Monarchie,  Proclamation de la République ; 1793 La Terreur.</a:t>
                      </a:r>
                      <a:endParaRPr lang="fr-FR" sz="1000" dirty="0"/>
                    </a:p>
                  </a:txBody>
                  <a:tcPr/>
                </a:tc>
                <a:tc>
                  <a:txBody>
                    <a:bodyPr/>
                    <a:lstStyle/>
                    <a:p>
                      <a:r>
                        <a:rPr lang="fr-FR" sz="1000" b="0" kern="1200" dirty="0" smtClean="0">
                          <a:solidFill>
                            <a:schemeClr val="dk1"/>
                          </a:solidFill>
                          <a:latin typeface="+mn-lt"/>
                          <a:ea typeface="+mn-ea"/>
                          <a:cs typeface="+mn-cs"/>
                        </a:rPr>
                        <a:t>Marivaux 1688 1763 </a:t>
                      </a:r>
                    </a:p>
                    <a:p>
                      <a:r>
                        <a:rPr lang="fr-FR" sz="1000" b="0" kern="1200" dirty="0" smtClean="0">
                          <a:solidFill>
                            <a:schemeClr val="dk1"/>
                          </a:solidFill>
                          <a:latin typeface="+mn-lt"/>
                          <a:ea typeface="+mn-ea"/>
                          <a:cs typeface="+mn-cs"/>
                        </a:rPr>
                        <a:t>Montesquieu 1689 1755 Voltaire 1694 1778 </a:t>
                      </a:r>
                    </a:p>
                    <a:p>
                      <a:r>
                        <a:rPr lang="fr-FR" sz="1000" b="0" kern="1200" dirty="0" smtClean="0">
                          <a:solidFill>
                            <a:schemeClr val="dk1"/>
                          </a:solidFill>
                          <a:latin typeface="+mn-lt"/>
                          <a:ea typeface="+mn-ea"/>
                          <a:cs typeface="+mn-cs"/>
                        </a:rPr>
                        <a:t>Rousseau 1712 1778 </a:t>
                      </a:r>
                    </a:p>
                    <a:p>
                      <a:r>
                        <a:rPr lang="fr-FR" sz="1000" b="0" kern="1200" dirty="0" smtClean="0">
                          <a:solidFill>
                            <a:schemeClr val="dk1"/>
                          </a:solidFill>
                          <a:latin typeface="+mn-lt"/>
                          <a:ea typeface="+mn-ea"/>
                          <a:cs typeface="+mn-cs"/>
                        </a:rPr>
                        <a:t>Diderot 1713 1784 </a:t>
                      </a:r>
                    </a:p>
                    <a:p>
                      <a:r>
                        <a:rPr lang="fr-FR" sz="1000" b="0" kern="1200" dirty="0" smtClean="0">
                          <a:solidFill>
                            <a:schemeClr val="dk1"/>
                          </a:solidFill>
                          <a:latin typeface="+mn-lt"/>
                          <a:ea typeface="+mn-ea"/>
                          <a:cs typeface="+mn-cs"/>
                        </a:rPr>
                        <a:t>Beaumarchais 1732 1799 </a:t>
                      </a:r>
                    </a:p>
                    <a:p>
                      <a:r>
                        <a:rPr lang="fr-FR" sz="1000" b="0" kern="1200" dirty="0" smtClean="0">
                          <a:solidFill>
                            <a:schemeClr val="dk1"/>
                          </a:solidFill>
                          <a:latin typeface="+mn-lt"/>
                          <a:ea typeface="+mn-ea"/>
                          <a:cs typeface="+mn-cs"/>
                        </a:rPr>
                        <a:t> </a:t>
                      </a:r>
                    </a:p>
                    <a:p>
                      <a:r>
                        <a:rPr lang="fr-FR" sz="1000" b="0" kern="1200" dirty="0" smtClean="0">
                          <a:solidFill>
                            <a:schemeClr val="dk1"/>
                          </a:solidFill>
                          <a:latin typeface="+mn-lt"/>
                          <a:ea typeface="+mn-ea"/>
                          <a:cs typeface="+mn-cs"/>
                        </a:rPr>
                        <a:t>Laclos 1741 1803 </a:t>
                      </a:r>
                      <a:endParaRPr lang="fr-FR" sz="1000" b="0" dirty="0"/>
                    </a:p>
                  </a:txBody>
                  <a:tcPr/>
                </a:tc>
              </a:tr>
              <a:tr h="636926">
                <a:tc>
                  <a:txBody>
                    <a:bodyPr/>
                    <a:lstStyle/>
                    <a:p>
                      <a:r>
                        <a:rPr lang="fr-FR" sz="1000" u="sng" kern="1200" dirty="0" smtClean="0">
                          <a:solidFill>
                            <a:schemeClr val="dk1"/>
                          </a:solidFill>
                          <a:latin typeface="+mn-lt"/>
                          <a:ea typeface="+mn-ea"/>
                          <a:cs typeface="+mn-cs"/>
                        </a:rPr>
                        <a:t>le XIXème siècle</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lyrique ( Lamartine) </a:t>
                      </a:r>
                    </a:p>
                    <a:p>
                      <a:r>
                        <a:rPr lang="fr-FR" sz="1000" kern="1200" dirty="0" smtClean="0">
                          <a:solidFill>
                            <a:schemeClr val="dk1"/>
                          </a:solidFill>
                          <a:latin typeface="+mn-lt"/>
                          <a:ea typeface="+mn-ea"/>
                          <a:cs typeface="+mn-cs"/>
                        </a:rPr>
                        <a:t>tourné vers le moi (Lamartine, Hugo) </a:t>
                      </a:r>
                    </a:p>
                    <a:p>
                      <a:r>
                        <a:rPr lang="fr-FR" sz="1000" kern="1200" dirty="0" smtClean="0">
                          <a:solidFill>
                            <a:schemeClr val="dk1"/>
                          </a:solidFill>
                          <a:latin typeface="+mn-lt"/>
                          <a:ea typeface="+mn-ea"/>
                          <a:cs typeface="+mn-cs"/>
                        </a:rPr>
                        <a:t>rêveur, désespéré (Nerval, Musset) </a:t>
                      </a:r>
                    </a:p>
                    <a:p>
                      <a:r>
                        <a:rPr lang="fr-FR" sz="1000" kern="1200" dirty="0" smtClean="0">
                          <a:solidFill>
                            <a:schemeClr val="dk1"/>
                          </a:solidFill>
                          <a:latin typeface="+mn-lt"/>
                          <a:ea typeface="+mn-ea"/>
                          <a:cs typeface="+mn-cs"/>
                        </a:rPr>
                        <a:t>ouvert aux autres, engagé, critique (Hugo) </a:t>
                      </a:r>
                    </a:p>
                    <a:p>
                      <a:r>
                        <a:rPr lang="fr-FR" sz="1000" kern="1200" dirty="0" smtClean="0">
                          <a:solidFill>
                            <a:schemeClr val="dk1"/>
                          </a:solidFill>
                          <a:latin typeface="+mn-lt"/>
                          <a:ea typeface="+mn-ea"/>
                          <a:cs typeface="+mn-cs"/>
                        </a:rPr>
                        <a:t>réaliste, scientifique (Balzac, Flaubert, Zola, Maupassant) </a:t>
                      </a:r>
                    </a:p>
                    <a:p>
                      <a:r>
                        <a:rPr lang="fr-FR" sz="1000" kern="1200" dirty="0" smtClean="0">
                          <a:solidFill>
                            <a:schemeClr val="dk1"/>
                          </a:solidFill>
                          <a:latin typeface="+mn-lt"/>
                          <a:ea typeface="+mn-ea"/>
                          <a:cs typeface="+mn-cs"/>
                        </a:rPr>
                        <a:t>esthète : (Baudelaire, Leconte de </a:t>
                      </a:r>
                      <a:r>
                        <a:rPr lang="fr-FR" sz="1000" kern="1200" dirty="0" err="1" smtClean="0">
                          <a:solidFill>
                            <a:schemeClr val="dk1"/>
                          </a:solidFill>
                          <a:latin typeface="+mn-lt"/>
                          <a:ea typeface="+mn-ea"/>
                          <a:cs typeface="+mn-cs"/>
                        </a:rPr>
                        <a:t>Lisle</a:t>
                      </a:r>
                      <a:r>
                        <a:rPr lang="fr-FR" sz="1000" kern="1200" dirty="0" smtClean="0">
                          <a:solidFill>
                            <a:schemeClr val="dk1"/>
                          </a:solidFill>
                          <a:latin typeface="+mn-lt"/>
                          <a:ea typeface="+mn-ea"/>
                          <a:cs typeface="+mn-cs"/>
                        </a:rPr>
                        <a:t>, José-Maria de </a:t>
                      </a:r>
                      <a:r>
                        <a:rPr lang="fr-FR" sz="1000" kern="1200" dirty="0" err="1" smtClean="0">
                          <a:solidFill>
                            <a:schemeClr val="dk1"/>
                          </a:solidFill>
                          <a:latin typeface="+mn-lt"/>
                          <a:ea typeface="+mn-ea"/>
                          <a:cs typeface="+mn-cs"/>
                        </a:rPr>
                        <a:t>Hérédia</a:t>
                      </a:r>
                      <a:r>
                        <a:rPr lang="fr-FR" sz="1000" kern="1200" dirty="0" smtClean="0">
                          <a:solidFill>
                            <a:schemeClr val="dk1"/>
                          </a:solidFill>
                          <a:latin typeface="+mn-lt"/>
                          <a:ea typeface="+mn-ea"/>
                          <a:cs typeface="+mn-cs"/>
                        </a:rPr>
                        <a:t>)</a:t>
                      </a:r>
                    </a:p>
                    <a:p>
                      <a:r>
                        <a:rPr lang="fr-FR" sz="1000" kern="1200" dirty="0" smtClean="0">
                          <a:solidFill>
                            <a:schemeClr val="dk1"/>
                          </a:solidFill>
                          <a:latin typeface="+mn-lt"/>
                          <a:ea typeface="+mn-ea"/>
                          <a:cs typeface="+mn-cs"/>
                        </a:rPr>
                        <a:t>rebelle, ouvert aux nouveautés poétiques (Verlaine, Rimbaud)</a:t>
                      </a:r>
                      <a:endParaRPr lang="fr-FR" sz="1000" dirty="0"/>
                    </a:p>
                  </a:txBody>
                  <a:tcPr/>
                </a:tc>
                <a:tc>
                  <a:txBody>
                    <a:bodyPr/>
                    <a:lstStyle/>
                    <a:p>
                      <a:r>
                        <a:rPr lang="fr-FR" sz="1000" kern="1200" dirty="0" smtClean="0">
                          <a:solidFill>
                            <a:schemeClr val="dk1"/>
                          </a:solidFill>
                          <a:latin typeface="+mn-lt"/>
                          <a:ea typeface="+mn-ea"/>
                          <a:cs typeface="+mn-cs"/>
                        </a:rPr>
                        <a:t>1804 1815 1</a:t>
                      </a:r>
                      <a:r>
                        <a:rPr lang="fr-FR" sz="1000" kern="1200" baseline="30000" dirty="0" smtClean="0">
                          <a:solidFill>
                            <a:schemeClr val="dk1"/>
                          </a:solidFill>
                          <a:latin typeface="+mn-lt"/>
                          <a:ea typeface="+mn-ea"/>
                          <a:cs typeface="+mn-cs"/>
                        </a:rPr>
                        <a:t>er</a:t>
                      </a:r>
                      <a:r>
                        <a:rPr lang="fr-FR" sz="1000" kern="1200" dirty="0" smtClean="0">
                          <a:solidFill>
                            <a:schemeClr val="dk1"/>
                          </a:solidFill>
                          <a:latin typeface="+mn-lt"/>
                          <a:ea typeface="+mn-ea"/>
                          <a:cs typeface="+mn-cs"/>
                        </a:rPr>
                        <a:t> Empire Napoléon Ier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1815 1830 Restauration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1830 1848 Monarchie de Juillet Louis-Philippe </a:t>
                      </a:r>
                    </a:p>
                    <a:p>
                      <a:r>
                        <a:rPr lang="fr-FR" sz="1000" kern="1200" dirty="0" smtClean="0">
                          <a:solidFill>
                            <a:schemeClr val="dk1"/>
                          </a:solidFill>
                          <a:latin typeface="+mn-lt"/>
                          <a:ea typeface="+mn-ea"/>
                          <a:cs typeface="+mn-cs"/>
                        </a:rPr>
                        <a:t>1848 1852 IIème République </a:t>
                      </a:r>
                    </a:p>
                    <a:p>
                      <a:r>
                        <a:rPr lang="fr-FR" sz="1000" kern="1200" dirty="0" smtClean="0">
                          <a:solidFill>
                            <a:schemeClr val="dk1"/>
                          </a:solidFill>
                          <a:latin typeface="+mn-lt"/>
                          <a:ea typeface="+mn-ea"/>
                          <a:cs typeface="+mn-cs"/>
                        </a:rPr>
                        <a:t>1852 1870 II </a:t>
                      </a:r>
                      <a:r>
                        <a:rPr lang="fr-FR" sz="1000" kern="1200" dirty="0" err="1" smtClean="0">
                          <a:solidFill>
                            <a:schemeClr val="dk1"/>
                          </a:solidFill>
                          <a:latin typeface="+mn-lt"/>
                          <a:ea typeface="+mn-ea"/>
                          <a:cs typeface="+mn-cs"/>
                        </a:rPr>
                        <a:t>nd</a:t>
                      </a:r>
                      <a:r>
                        <a:rPr lang="fr-FR" sz="1000" kern="1200" dirty="0" smtClean="0">
                          <a:solidFill>
                            <a:schemeClr val="dk1"/>
                          </a:solidFill>
                          <a:latin typeface="+mn-lt"/>
                          <a:ea typeface="+mn-ea"/>
                          <a:cs typeface="+mn-cs"/>
                        </a:rPr>
                        <a:t> Empire Napoléon III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1871 1940 IIIème République </a:t>
                      </a:r>
                    </a:p>
                    <a:p>
                      <a:endParaRPr lang="fr-FR" dirty="0"/>
                    </a:p>
                  </a:txBody>
                  <a:tcPr/>
                </a:tc>
                <a:tc>
                  <a:txBody>
                    <a:bodyPr/>
                    <a:lstStyle/>
                    <a:p>
                      <a:r>
                        <a:rPr lang="fr-FR" sz="1000" kern="1200" dirty="0" smtClean="0">
                          <a:solidFill>
                            <a:schemeClr val="dk1"/>
                          </a:solidFill>
                          <a:latin typeface="+mn-lt"/>
                          <a:ea typeface="+mn-ea"/>
                          <a:cs typeface="+mn-cs"/>
                        </a:rPr>
                        <a:t>2 décembre 1802 Austerlitz</a:t>
                      </a:r>
                    </a:p>
                    <a:p>
                      <a:r>
                        <a:rPr lang="fr-FR" sz="1000" kern="1200" dirty="0" smtClean="0">
                          <a:solidFill>
                            <a:schemeClr val="dk1"/>
                          </a:solidFill>
                          <a:latin typeface="+mn-lt"/>
                          <a:ea typeface="+mn-ea"/>
                          <a:cs typeface="+mn-cs"/>
                        </a:rPr>
                        <a:t>1804  Napoléon Empereur des Français </a:t>
                      </a:r>
                    </a:p>
                    <a:p>
                      <a:r>
                        <a:rPr lang="fr-FR" sz="1000" kern="1200" dirty="0" smtClean="0">
                          <a:solidFill>
                            <a:schemeClr val="dk1"/>
                          </a:solidFill>
                          <a:latin typeface="+mn-lt"/>
                          <a:ea typeface="+mn-ea"/>
                          <a:cs typeface="+mn-cs"/>
                        </a:rPr>
                        <a:t>1812 campagne de Russie </a:t>
                      </a:r>
                    </a:p>
                    <a:p>
                      <a:r>
                        <a:rPr lang="fr-FR" sz="1000" kern="1200" dirty="0" smtClean="0">
                          <a:solidFill>
                            <a:schemeClr val="dk1"/>
                          </a:solidFill>
                          <a:latin typeface="+mn-lt"/>
                          <a:ea typeface="+mn-ea"/>
                          <a:cs typeface="+mn-cs"/>
                        </a:rPr>
                        <a:t>1814, 1815 1ère puis 2ème abdication de Napoléon.(Waterloo 18 juin 1815)</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3 Glorieuses de Juillet 1830: renversement de Charles X, fin de la restauration.</a:t>
                      </a:r>
                    </a:p>
                    <a:p>
                      <a:r>
                        <a:rPr lang="fr-FR" sz="1000" kern="1200" dirty="0" smtClean="0">
                          <a:solidFill>
                            <a:schemeClr val="dk1"/>
                          </a:solidFill>
                          <a:latin typeface="+mn-lt"/>
                          <a:ea typeface="+mn-ea"/>
                          <a:cs typeface="+mn-cs"/>
                        </a:rPr>
                        <a:t>1848 Révolution renversement de Louis Philippe d'Orléans.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1870 Défaite de Sedan et capitulation de la France </a:t>
                      </a:r>
                    </a:p>
                    <a:p>
                      <a:r>
                        <a:rPr lang="fr-FR" sz="1000" kern="1200" dirty="0" smtClean="0">
                          <a:solidFill>
                            <a:schemeClr val="dk1"/>
                          </a:solidFill>
                          <a:latin typeface="+mn-lt"/>
                          <a:ea typeface="+mn-ea"/>
                          <a:cs typeface="+mn-cs"/>
                        </a:rPr>
                        <a:t>1871 Commune de Paris </a:t>
                      </a:r>
                      <a:endParaRPr lang="fr-FR" sz="1000" dirty="0"/>
                    </a:p>
                  </a:txBody>
                  <a:tcPr/>
                </a:tc>
                <a:tc>
                  <a:txBody>
                    <a:bodyPr/>
                    <a:lstStyle/>
                    <a:p>
                      <a:r>
                        <a:rPr lang="fr-FR" sz="1000" b="0" u="sng" kern="1200" dirty="0" smtClean="0">
                          <a:solidFill>
                            <a:schemeClr val="dk1"/>
                          </a:solidFill>
                          <a:latin typeface="+mn-lt"/>
                          <a:ea typeface="+mn-ea"/>
                          <a:cs typeface="+mn-cs"/>
                        </a:rPr>
                        <a:t>Romantisme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Chateaubriand 1768 1848</a:t>
                      </a:r>
                    </a:p>
                    <a:p>
                      <a:r>
                        <a:rPr lang="fr-FR" sz="1000" b="0" kern="1200" dirty="0" smtClean="0">
                          <a:solidFill>
                            <a:schemeClr val="dk1"/>
                          </a:solidFill>
                          <a:latin typeface="+mn-lt"/>
                          <a:ea typeface="+mn-ea"/>
                          <a:cs typeface="+mn-cs"/>
                        </a:rPr>
                        <a:t>Lamartine 1790 1869 </a:t>
                      </a:r>
                    </a:p>
                    <a:p>
                      <a:r>
                        <a:rPr lang="fr-FR" sz="1000" b="0" kern="1200" dirty="0" smtClean="0">
                          <a:solidFill>
                            <a:schemeClr val="dk1"/>
                          </a:solidFill>
                          <a:latin typeface="+mn-lt"/>
                          <a:ea typeface="+mn-ea"/>
                          <a:cs typeface="+mn-cs"/>
                        </a:rPr>
                        <a:t>Hugo 1802 1885 </a:t>
                      </a:r>
                    </a:p>
                    <a:p>
                      <a:r>
                        <a:rPr lang="fr-FR" sz="1000" b="0" kern="1200" dirty="0" smtClean="0">
                          <a:solidFill>
                            <a:schemeClr val="dk1"/>
                          </a:solidFill>
                          <a:latin typeface="+mn-lt"/>
                          <a:ea typeface="+mn-ea"/>
                          <a:cs typeface="+mn-cs"/>
                        </a:rPr>
                        <a:t>Musset 1810 1857 </a:t>
                      </a:r>
                    </a:p>
                    <a:p>
                      <a:r>
                        <a:rPr lang="fr-FR" sz="1000" b="0" u="sng" kern="1200" dirty="0" smtClean="0">
                          <a:solidFill>
                            <a:schemeClr val="dk1"/>
                          </a:solidFill>
                          <a:latin typeface="+mn-lt"/>
                          <a:ea typeface="+mn-ea"/>
                          <a:cs typeface="+mn-cs"/>
                        </a:rPr>
                        <a:t>Réalisme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Stendhal 1783 1842 </a:t>
                      </a:r>
                    </a:p>
                    <a:p>
                      <a:r>
                        <a:rPr lang="fr-FR" sz="1000" b="0" kern="1200" dirty="0" smtClean="0">
                          <a:solidFill>
                            <a:schemeClr val="dk1"/>
                          </a:solidFill>
                          <a:latin typeface="+mn-lt"/>
                          <a:ea typeface="+mn-ea"/>
                          <a:cs typeface="+mn-cs"/>
                        </a:rPr>
                        <a:t>Balzac 1799 1850 </a:t>
                      </a:r>
                    </a:p>
                    <a:p>
                      <a:r>
                        <a:rPr lang="fr-FR" sz="1000" b="0" kern="1200" dirty="0" smtClean="0">
                          <a:solidFill>
                            <a:schemeClr val="dk1"/>
                          </a:solidFill>
                          <a:latin typeface="+mn-lt"/>
                          <a:ea typeface="+mn-ea"/>
                          <a:cs typeface="+mn-cs"/>
                        </a:rPr>
                        <a:t>Flaubert 1821 1880 </a:t>
                      </a:r>
                    </a:p>
                    <a:p>
                      <a:r>
                        <a:rPr lang="fr-FR" sz="1000" b="0" u="sng" kern="1200" dirty="0" smtClean="0">
                          <a:solidFill>
                            <a:schemeClr val="dk1"/>
                          </a:solidFill>
                          <a:latin typeface="+mn-lt"/>
                          <a:ea typeface="+mn-ea"/>
                          <a:cs typeface="+mn-cs"/>
                        </a:rPr>
                        <a:t>Naturalisme</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Zola 1840 1902 </a:t>
                      </a:r>
                    </a:p>
                    <a:p>
                      <a:r>
                        <a:rPr lang="fr-FR" sz="1000" b="0" kern="1200" dirty="0" smtClean="0">
                          <a:solidFill>
                            <a:schemeClr val="dk1"/>
                          </a:solidFill>
                          <a:latin typeface="+mn-lt"/>
                          <a:ea typeface="+mn-ea"/>
                          <a:cs typeface="+mn-cs"/>
                        </a:rPr>
                        <a:t>Maupassant 1850 1893 </a:t>
                      </a:r>
                    </a:p>
                    <a:p>
                      <a:r>
                        <a:rPr lang="fr-FR" sz="1000" b="0" u="sng" kern="1200" dirty="0" smtClean="0">
                          <a:solidFill>
                            <a:schemeClr val="dk1"/>
                          </a:solidFill>
                          <a:latin typeface="+mn-lt"/>
                          <a:ea typeface="+mn-ea"/>
                          <a:cs typeface="+mn-cs"/>
                        </a:rPr>
                        <a:t>Art pour l'Art : le Parnasse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Théophile Gautier 1811 1872</a:t>
                      </a:r>
                    </a:p>
                    <a:p>
                      <a:r>
                        <a:rPr lang="fr-FR" sz="1000" b="0" kern="1200" dirty="0" smtClean="0">
                          <a:solidFill>
                            <a:schemeClr val="dk1"/>
                          </a:solidFill>
                          <a:latin typeface="+mn-lt"/>
                          <a:ea typeface="+mn-ea"/>
                          <a:cs typeface="+mn-cs"/>
                        </a:rPr>
                        <a:t>Baudelaire 1821 1867 </a:t>
                      </a:r>
                    </a:p>
                    <a:p>
                      <a:r>
                        <a:rPr lang="fr-FR" sz="1000" b="0" u="sng" kern="1200" dirty="0" smtClean="0">
                          <a:solidFill>
                            <a:schemeClr val="dk1"/>
                          </a:solidFill>
                          <a:latin typeface="+mn-lt"/>
                          <a:ea typeface="+mn-ea"/>
                          <a:cs typeface="+mn-cs"/>
                        </a:rPr>
                        <a:t>Symbolisme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Verlaine 1844 1896 </a:t>
                      </a:r>
                    </a:p>
                    <a:p>
                      <a:r>
                        <a:rPr lang="fr-FR" sz="1000" b="0" kern="1200" dirty="0" smtClean="0">
                          <a:solidFill>
                            <a:schemeClr val="dk1"/>
                          </a:solidFill>
                          <a:latin typeface="+mn-lt"/>
                          <a:ea typeface="+mn-ea"/>
                          <a:cs typeface="+mn-cs"/>
                        </a:rPr>
                        <a:t>Rimbaud 1854 1891</a:t>
                      </a:r>
                    </a:p>
                    <a:p>
                      <a:r>
                        <a:rPr lang="fr-FR" sz="1000" b="0" kern="1200" dirty="0" smtClean="0">
                          <a:solidFill>
                            <a:schemeClr val="dk1"/>
                          </a:solidFill>
                          <a:latin typeface="+mn-lt"/>
                          <a:ea typeface="+mn-ea"/>
                          <a:cs typeface="+mn-cs"/>
                        </a:rPr>
                        <a:t>A Jarry 1873 1907</a:t>
                      </a:r>
                      <a:endParaRPr lang="fr-FR" sz="1000" b="0"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7544" y="1397000"/>
          <a:ext cx="8424936" cy="2870200"/>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r>
                        <a:rPr lang="fr-FR" dirty="0" smtClean="0"/>
                        <a:t>Les siècles sont… </a:t>
                      </a:r>
                      <a:endParaRPr lang="fr-FR" dirty="0"/>
                    </a:p>
                  </a:txBody>
                  <a:tcPr/>
                </a:tc>
                <a:tc>
                  <a:txBody>
                    <a:bodyPr/>
                    <a:lstStyle/>
                    <a:p>
                      <a:r>
                        <a:rPr lang="fr-FR" dirty="0" smtClean="0"/>
                        <a:t>Régimes</a:t>
                      </a:r>
                      <a:endParaRPr lang="fr-FR" dirty="0"/>
                    </a:p>
                  </a:txBody>
                  <a:tcPr/>
                </a:tc>
                <a:tc>
                  <a:txBody>
                    <a:bodyPr/>
                    <a:lstStyle/>
                    <a:p>
                      <a:r>
                        <a:rPr lang="fr-FR" dirty="0" smtClean="0"/>
                        <a:t>Faits marquants </a:t>
                      </a:r>
                      <a:endParaRPr lang="fr-FR" dirty="0"/>
                    </a:p>
                  </a:txBody>
                  <a:tcPr/>
                </a:tc>
                <a:tc>
                  <a:txBody>
                    <a:bodyPr/>
                    <a:lstStyle/>
                    <a:p>
                      <a:r>
                        <a:rPr lang="fr-FR" dirty="0" smtClean="0"/>
                        <a:t>Auteurs principaux </a:t>
                      </a:r>
                      <a:endParaRPr lang="fr-FR" dirty="0"/>
                    </a:p>
                  </a:txBody>
                  <a:tcPr/>
                </a:tc>
              </a:tr>
              <a:tr h="370840">
                <a:tc>
                  <a:txBody>
                    <a:bodyPr/>
                    <a:lstStyle/>
                    <a:p>
                      <a:r>
                        <a:rPr lang="fr-FR" sz="1000" u="sng" kern="1200" dirty="0" smtClean="0">
                          <a:solidFill>
                            <a:schemeClr val="dk1"/>
                          </a:solidFill>
                          <a:latin typeface="+mn-lt"/>
                          <a:ea typeface="+mn-ea"/>
                          <a:cs typeface="+mn-cs"/>
                        </a:rPr>
                        <a:t>le XX </a:t>
                      </a:r>
                      <a:r>
                        <a:rPr lang="fr-FR" sz="1000" u="sng" kern="1200" dirty="0" err="1" smtClean="0">
                          <a:solidFill>
                            <a:schemeClr val="dk1"/>
                          </a:solidFill>
                          <a:latin typeface="+mn-lt"/>
                          <a:ea typeface="+mn-ea"/>
                          <a:cs typeface="+mn-cs"/>
                        </a:rPr>
                        <a:t>ème</a:t>
                      </a:r>
                      <a:r>
                        <a:rPr lang="fr-FR" sz="1000" u="sng" kern="1200" dirty="0" smtClean="0">
                          <a:solidFill>
                            <a:schemeClr val="dk1"/>
                          </a:solidFill>
                          <a:latin typeface="+mn-lt"/>
                          <a:ea typeface="+mn-ea"/>
                          <a:cs typeface="+mn-cs"/>
                        </a:rPr>
                        <a:t> siècle</a:t>
                      </a:r>
                      <a:endParaRPr lang="fr-FR" sz="1000" kern="1200" dirty="0" smtClean="0">
                        <a:solidFill>
                          <a:schemeClr val="dk1"/>
                        </a:solidFill>
                        <a:latin typeface="+mn-lt"/>
                        <a:ea typeface="+mn-ea"/>
                        <a:cs typeface="+mn-cs"/>
                      </a:endParaRPr>
                    </a:p>
                    <a:p>
                      <a:r>
                        <a:rPr lang="fr-FR" sz="1000" kern="1200" dirty="0" smtClean="0">
                          <a:solidFill>
                            <a:schemeClr val="dk1"/>
                          </a:solidFill>
                          <a:latin typeface="+mn-lt"/>
                          <a:ea typeface="+mn-ea"/>
                          <a:cs typeface="+mn-cs"/>
                        </a:rPr>
                        <a:t>amoureux (Aragon, Eluard)</a:t>
                      </a:r>
                    </a:p>
                    <a:p>
                      <a:r>
                        <a:rPr lang="fr-FR" sz="1000" kern="1200" dirty="0" smtClean="0">
                          <a:solidFill>
                            <a:schemeClr val="dk1"/>
                          </a:solidFill>
                          <a:latin typeface="+mn-lt"/>
                          <a:ea typeface="+mn-ea"/>
                          <a:cs typeface="+mn-cs"/>
                        </a:rPr>
                        <a:t>engagé (Malraux, Aragon, Sartre, Césaire, Senghor) </a:t>
                      </a:r>
                    </a:p>
                    <a:p>
                      <a:r>
                        <a:rPr lang="fr-FR" sz="1000" kern="1200" dirty="0" smtClean="0">
                          <a:solidFill>
                            <a:schemeClr val="dk1"/>
                          </a:solidFill>
                          <a:latin typeface="+mn-lt"/>
                          <a:ea typeface="+mn-ea"/>
                          <a:cs typeface="+mn-cs"/>
                        </a:rPr>
                        <a:t>rebelle, contestataire (Simone de Beauvoir)</a:t>
                      </a:r>
                    </a:p>
                    <a:p>
                      <a:r>
                        <a:rPr lang="fr-FR" sz="1000" kern="1200" dirty="0" smtClean="0">
                          <a:solidFill>
                            <a:schemeClr val="dk1"/>
                          </a:solidFill>
                          <a:latin typeface="+mn-lt"/>
                          <a:ea typeface="+mn-ea"/>
                          <a:cs typeface="+mn-cs"/>
                        </a:rPr>
                        <a:t>convaincu de l’absurdité du monde (Ionesco, Beckett, Camus) </a:t>
                      </a:r>
                    </a:p>
                    <a:p>
                      <a:r>
                        <a:rPr lang="fr-FR" sz="1000" kern="1200" dirty="0" smtClean="0">
                          <a:solidFill>
                            <a:schemeClr val="dk1"/>
                          </a:solidFill>
                          <a:latin typeface="+mn-lt"/>
                          <a:ea typeface="+mn-ea"/>
                          <a:cs typeface="+mn-cs"/>
                        </a:rPr>
                        <a:t>solidaire (Saint </a:t>
                      </a:r>
                      <a:r>
                        <a:rPr lang="fr-FR" sz="1000" kern="1200" dirty="0" err="1" smtClean="0">
                          <a:solidFill>
                            <a:schemeClr val="dk1"/>
                          </a:solidFill>
                          <a:latin typeface="+mn-lt"/>
                          <a:ea typeface="+mn-ea"/>
                          <a:cs typeface="+mn-cs"/>
                        </a:rPr>
                        <a:t>Exupéry</a:t>
                      </a:r>
                      <a:r>
                        <a:rPr lang="fr-FR" sz="1000" kern="1200" dirty="0" smtClean="0">
                          <a:solidFill>
                            <a:schemeClr val="dk1"/>
                          </a:solidFill>
                          <a:latin typeface="+mn-lt"/>
                          <a:ea typeface="+mn-ea"/>
                          <a:cs typeface="+mn-cs"/>
                        </a:rPr>
                        <a:t>, Camus) </a:t>
                      </a:r>
                    </a:p>
                    <a:p>
                      <a:r>
                        <a:rPr lang="fr-FR" sz="1000" kern="1200" dirty="0" smtClean="0">
                          <a:solidFill>
                            <a:schemeClr val="dk1"/>
                          </a:solidFill>
                          <a:latin typeface="+mn-lt"/>
                          <a:ea typeface="+mn-ea"/>
                          <a:cs typeface="+mn-cs"/>
                        </a:rPr>
                        <a:t>en quête de nouvelles formes littéraires (Eluard, Nathalie Sarraute, Marguerite Duras) </a:t>
                      </a:r>
                    </a:p>
                    <a:p>
                      <a:r>
                        <a:rPr lang="fr-FR" sz="1000" kern="1200" dirty="0" smtClean="0">
                          <a:solidFill>
                            <a:schemeClr val="dk1"/>
                          </a:solidFill>
                          <a:latin typeface="+mn-lt"/>
                          <a:ea typeface="+mn-ea"/>
                          <a:cs typeface="+mn-cs"/>
                        </a:rPr>
                        <a:t>réfléchi (Yourcenar, Tournier) </a:t>
                      </a:r>
                    </a:p>
                    <a:p>
                      <a:endParaRPr lang="fr-FR" dirty="0"/>
                    </a:p>
                  </a:txBody>
                  <a:tcPr/>
                </a:tc>
                <a:tc>
                  <a:txBody>
                    <a:bodyPr/>
                    <a:lstStyle/>
                    <a:p>
                      <a:r>
                        <a:rPr lang="fr-FR" sz="1000" kern="1200" dirty="0" smtClean="0">
                          <a:solidFill>
                            <a:schemeClr val="dk1"/>
                          </a:solidFill>
                          <a:latin typeface="+mn-lt"/>
                          <a:ea typeface="+mn-ea"/>
                          <a:cs typeface="+mn-cs"/>
                        </a:rPr>
                        <a:t>1871 1940 IIIème République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1958 Vème République </a:t>
                      </a:r>
                    </a:p>
                    <a:p>
                      <a:endParaRPr lang="fr-FR" sz="1000" dirty="0"/>
                    </a:p>
                  </a:txBody>
                  <a:tcPr/>
                </a:tc>
                <a:tc>
                  <a:txBody>
                    <a:bodyPr/>
                    <a:lstStyle/>
                    <a:p>
                      <a:r>
                        <a:rPr lang="fr-FR" sz="1000" kern="1200" dirty="0" smtClean="0">
                          <a:solidFill>
                            <a:schemeClr val="dk1"/>
                          </a:solidFill>
                          <a:latin typeface="+mn-lt"/>
                          <a:ea typeface="+mn-ea"/>
                          <a:cs typeface="+mn-cs"/>
                        </a:rPr>
                        <a:t>1905 Loi de séparation de l'Eglise et de l'Etat </a:t>
                      </a:r>
                    </a:p>
                    <a:p>
                      <a:r>
                        <a:rPr lang="fr-FR" sz="1000" kern="1200" dirty="0" smtClean="0">
                          <a:solidFill>
                            <a:schemeClr val="dk1"/>
                          </a:solidFill>
                          <a:latin typeface="+mn-lt"/>
                          <a:ea typeface="+mn-ea"/>
                          <a:cs typeface="+mn-cs"/>
                        </a:rPr>
                        <a:t> </a:t>
                      </a:r>
                    </a:p>
                    <a:p>
                      <a:r>
                        <a:rPr lang="fr-FR" sz="1000" kern="1200" dirty="0" smtClean="0">
                          <a:solidFill>
                            <a:schemeClr val="dk1"/>
                          </a:solidFill>
                          <a:latin typeface="+mn-lt"/>
                          <a:ea typeface="+mn-ea"/>
                          <a:cs typeface="+mn-cs"/>
                        </a:rPr>
                        <a:t>1914 1918 1ère GM</a:t>
                      </a:r>
                    </a:p>
                    <a:p>
                      <a:r>
                        <a:rPr lang="fr-FR" sz="1000" kern="1200" dirty="0" smtClean="0">
                          <a:solidFill>
                            <a:schemeClr val="dk1"/>
                          </a:solidFill>
                          <a:latin typeface="+mn-lt"/>
                          <a:ea typeface="+mn-ea"/>
                          <a:cs typeface="+mn-cs"/>
                        </a:rPr>
                        <a:t>1917 Révolution russe </a:t>
                      </a:r>
                    </a:p>
                    <a:p>
                      <a:r>
                        <a:rPr lang="fr-FR" sz="1000" kern="1200" dirty="0" smtClean="0">
                          <a:solidFill>
                            <a:schemeClr val="dk1"/>
                          </a:solidFill>
                          <a:latin typeface="+mn-lt"/>
                          <a:ea typeface="+mn-ea"/>
                          <a:cs typeface="+mn-cs"/>
                        </a:rPr>
                        <a:t>1929 grande crise </a:t>
                      </a:r>
                    </a:p>
                    <a:p>
                      <a:r>
                        <a:rPr lang="fr-FR" sz="1000" kern="1200" dirty="0" smtClean="0">
                          <a:solidFill>
                            <a:schemeClr val="dk1"/>
                          </a:solidFill>
                          <a:latin typeface="+mn-lt"/>
                          <a:ea typeface="+mn-ea"/>
                          <a:cs typeface="+mn-cs"/>
                        </a:rPr>
                        <a:t>1936 le Front populaire </a:t>
                      </a:r>
                    </a:p>
                    <a:p>
                      <a:r>
                        <a:rPr lang="fr-FR" sz="1000" kern="1200" dirty="0" smtClean="0">
                          <a:solidFill>
                            <a:schemeClr val="dk1"/>
                          </a:solidFill>
                          <a:latin typeface="+mn-lt"/>
                          <a:ea typeface="+mn-ea"/>
                          <a:cs typeface="+mn-cs"/>
                        </a:rPr>
                        <a:t>1939 1945 2ème GM </a:t>
                      </a:r>
                    </a:p>
                    <a:p>
                      <a:r>
                        <a:rPr lang="fr-FR" sz="1000" kern="1200" dirty="0" smtClean="0">
                          <a:solidFill>
                            <a:schemeClr val="dk1"/>
                          </a:solidFill>
                          <a:latin typeface="+mn-lt"/>
                          <a:ea typeface="+mn-ea"/>
                          <a:cs typeface="+mn-cs"/>
                        </a:rPr>
                        <a:t>1946 1958 IVème République </a:t>
                      </a:r>
                    </a:p>
                    <a:p>
                      <a:r>
                        <a:rPr lang="fr-FR" sz="1000" kern="1200" dirty="0" smtClean="0">
                          <a:solidFill>
                            <a:schemeClr val="dk1"/>
                          </a:solidFill>
                          <a:latin typeface="+mn-lt"/>
                          <a:ea typeface="+mn-ea"/>
                          <a:cs typeface="+mn-cs"/>
                        </a:rPr>
                        <a:t>1951 Création de la </a:t>
                      </a:r>
                      <a:r>
                        <a:rPr lang="fr-FR" sz="1000" kern="1200" dirty="0" err="1" smtClean="0">
                          <a:solidFill>
                            <a:schemeClr val="dk1"/>
                          </a:solidFill>
                          <a:latin typeface="+mn-lt"/>
                          <a:ea typeface="+mn-ea"/>
                          <a:cs typeface="+mn-cs"/>
                        </a:rPr>
                        <a:t>CECApar</a:t>
                      </a:r>
                      <a:r>
                        <a:rPr lang="fr-FR" sz="1000" kern="1200" dirty="0" smtClean="0">
                          <a:solidFill>
                            <a:schemeClr val="dk1"/>
                          </a:solidFill>
                          <a:latin typeface="+mn-lt"/>
                          <a:ea typeface="+mn-ea"/>
                          <a:cs typeface="+mn-cs"/>
                        </a:rPr>
                        <a:t> R Schuman et J Monnet </a:t>
                      </a:r>
                    </a:p>
                    <a:p>
                      <a:r>
                        <a:rPr lang="fr-FR" sz="1000" kern="1200" dirty="0" smtClean="0">
                          <a:solidFill>
                            <a:schemeClr val="dk1"/>
                          </a:solidFill>
                          <a:latin typeface="+mn-lt"/>
                          <a:ea typeface="+mn-ea"/>
                          <a:cs typeface="+mn-cs"/>
                        </a:rPr>
                        <a:t>1954 1962 Guerre d'Algérie </a:t>
                      </a:r>
                    </a:p>
                    <a:p>
                      <a:r>
                        <a:rPr lang="fr-FR" sz="1000" kern="1200" dirty="0" smtClean="0">
                          <a:solidFill>
                            <a:schemeClr val="dk1"/>
                          </a:solidFill>
                          <a:latin typeface="+mn-lt"/>
                          <a:ea typeface="+mn-ea"/>
                          <a:cs typeface="+mn-cs"/>
                        </a:rPr>
                        <a:t>1962 Décolonisation : Accords d'Evian, fin de la Guerre d'Algérie</a:t>
                      </a:r>
                    </a:p>
                    <a:p>
                      <a:r>
                        <a:rPr lang="fr-FR" sz="1000" kern="1200" dirty="0" smtClean="0">
                          <a:solidFill>
                            <a:schemeClr val="dk1"/>
                          </a:solidFill>
                          <a:latin typeface="+mn-lt"/>
                          <a:ea typeface="+mn-ea"/>
                          <a:cs typeface="+mn-cs"/>
                        </a:rPr>
                        <a:t>1968 crise sociale et politique </a:t>
                      </a:r>
                      <a:endParaRPr lang="fr-FR" sz="1000" dirty="0"/>
                    </a:p>
                  </a:txBody>
                  <a:tcPr/>
                </a:tc>
                <a:tc>
                  <a:txBody>
                    <a:bodyPr/>
                    <a:lstStyle/>
                    <a:p>
                      <a:r>
                        <a:rPr lang="fr-FR" sz="1000" b="0" kern="1200" dirty="0" smtClean="0">
                          <a:solidFill>
                            <a:schemeClr val="dk1"/>
                          </a:solidFill>
                          <a:latin typeface="+mn-lt"/>
                          <a:ea typeface="+mn-ea"/>
                          <a:cs typeface="+mn-cs"/>
                        </a:rPr>
                        <a:t>G Apollinaire 1880 1918 </a:t>
                      </a:r>
                    </a:p>
                    <a:p>
                      <a:r>
                        <a:rPr lang="fr-FR" sz="1000" b="0" u="sng" kern="1200" dirty="0" smtClean="0">
                          <a:solidFill>
                            <a:schemeClr val="dk1"/>
                          </a:solidFill>
                          <a:latin typeface="+mn-lt"/>
                          <a:ea typeface="+mn-ea"/>
                          <a:cs typeface="+mn-cs"/>
                        </a:rPr>
                        <a:t>Surréalisme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P Eluard 1895 1952 </a:t>
                      </a:r>
                    </a:p>
                    <a:p>
                      <a:r>
                        <a:rPr lang="fr-FR" sz="1000" b="0" kern="1200" dirty="0" smtClean="0">
                          <a:solidFill>
                            <a:schemeClr val="dk1"/>
                          </a:solidFill>
                          <a:latin typeface="+mn-lt"/>
                          <a:ea typeface="+mn-ea"/>
                          <a:cs typeface="+mn-cs"/>
                        </a:rPr>
                        <a:t>Aragon 1897 1982 </a:t>
                      </a:r>
                    </a:p>
                    <a:p>
                      <a:r>
                        <a:rPr lang="fr-FR" sz="1000" b="0" kern="1200" dirty="0" smtClean="0">
                          <a:solidFill>
                            <a:schemeClr val="dk1"/>
                          </a:solidFill>
                          <a:latin typeface="+mn-lt"/>
                          <a:ea typeface="+mn-ea"/>
                          <a:cs typeface="+mn-cs"/>
                        </a:rPr>
                        <a:t> </a:t>
                      </a:r>
                    </a:p>
                    <a:p>
                      <a:r>
                        <a:rPr lang="fr-FR" sz="1000" b="0" kern="1200" dirty="0" smtClean="0">
                          <a:solidFill>
                            <a:schemeClr val="dk1"/>
                          </a:solidFill>
                          <a:latin typeface="+mn-lt"/>
                          <a:ea typeface="+mn-ea"/>
                          <a:cs typeface="+mn-cs"/>
                        </a:rPr>
                        <a:t>J Giono 1895 1970 </a:t>
                      </a:r>
                    </a:p>
                    <a:p>
                      <a:r>
                        <a:rPr lang="fr-FR" sz="1000" b="0" kern="1200" dirty="0" smtClean="0">
                          <a:solidFill>
                            <a:schemeClr val="dk1"/>
                          </a:solidFill>
                          <a:latin typeface="+mn-lt"/>
                          <a:ea typeface="+mn-ea"/>
                          <a:cs typeface="+mn-cs"/>
                        </a:rPr>
                        <a:t> </a:t>
                      </a:r>
                    </a:p>
                    <a:p>
                      <a:r>
                        <a:rPr lang="fr-FR" sz="1000" b="0" u="sng" kern="1200" dirty="0" smtClean="0">
                          <a:solidFill>
                            <a:schemeClr val="dk1"/>
                          </a:solidFill>
                          <a:latin typeface="+mn-lt"/>
                          <a:ea typeface="+mn-ea"/>
                          <a:cs typeface="+mn-cs"/>
                        </a:rPr>
                        <a:t>Existentialisme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J P Sartre 1905 1980 </a:t>
                      </a:r>
                    </a:p>
                    <a:p>
                      <a:r>
                        <a:rPr lang="fr-FR" sz="1000" b="0" u="sng" kern="1200" dirty="0" smtClean="0">
                          <a:solidFill>
                            <a:schemeClr val="dk1"/>
                          </a:solidFill>
                          <a:latin typeface="+mn-lt"/>
                          <a:ea typeface="+mn-ea"/>
                          <a:cs typeface="+mn-cs"/>
                        </a:rPr>
                        <a:t>Absurde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Ionesco 1912 1994 </a:t>
                      </a:r>
                    </a:p>
                    <a:p>
                      <a:r>
                        <a:rPr lang="fr-FR" sz="1000" b="0" kern="1200" dirty="0" smtClean="0">
                          <a:solidFill>
                            <a:schemeClr val="dk1"/>
                          </a:solidFill>
                          <a:latin typeface="+mn-lt"/>
                          <a:ea typeface="+mn-ea"/>
                          <a:cs typeface="+mn-cs"/>
                        </a:rPr>
                        <a:t>A Camus 1913 1960 </a:t>
                      </a:r>
                    </a:p>
                    <a:p>
                      <a:r>
                        <a:rPr lang="fr-FR" sz="1000" b="0" u="sng" kern="1200" dirty="0" smtClean="0">
                          <a:solidFill>
                            <a:schemeClr val="dk1"/>
                          </a:solidFill>
                          <a:latin typeface="+mn-lt"/>
                          <a:ea typeface="+mn-ea"/>
                          <a:cs typeface="+mn-cs"/>
                        </a:rPr>
                        <a:t>Littérature engagée </a:t>
                      </a:r>
                      <a:endParaRPr lang="fr-FR" sz="1000" b="0" kern="1200" dirty="0" smtClean="0">
                        <a:solidFill>
                          <a:schemeClr val="dk1"/>
                        </a:solidFill>
                        <a:latin typeface="+mn-lt"/>
                        <a:ea typeface="+mn-ea"/>
                        <a:cs typeface="+mn-cs"/>
                      </a:endParaRPr>
                    </a:p>
                    <a:p>
                      <a:r>
                        <a:rPr lang="fr-FR" sz="1000" b="0" kern="1200" dirty="0" smtClean="0">
                          <a:solidFill>
                            <a:schemeClr val="dk1"/>
                          </a:solidFill>
                          <a:latin typeface="+mn-lt"/>
                          <a:ea typeface="+mn-ea"/>
                          <a:cs typeface="+mn-cs"/>
                        </a:rPr>
                        <a:t>A Malraux 1901 1976 </a:t>
                      </a:r>
                    </a:p>
                    <a:p>
                      <a:endParaRPr lang="fr-FR"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728192"/>
          </a:xfrm>
        </p:spPr>
        <p:txBody>
          <a:bodyPr>
            <a:normAutofit fontScale="90000"/>
          </a:bodyPr>
          <a:lstStyle/>
          <a:p>
            <a:pPr algn="l"/>
            <a:r>
              <a:rPr lang="fr-FR" sz="3600" b="1" dirty="0" smtClean="0">
                <a:solidFill>
                  <a:srgbClr val="00B0F0"/>
                </a:solidFill>
              </a:rPr>
              <a:t/>
            </a:r>
            <a:br>
              <a:rPr lang="fr-FR" sz="3600" b="1" dirty="0" smtClean="0">
                <a:solidFill>
                  <a:srgbClr val="00B0F0"/>
                </a:solidFill>
              </a:rPr>
            </a:br>
            <a:r>
              <a:rPr lang="fr-FR" sz="3600" b="1" dirty="0" smtClean="0">
                <a:solidFill>
                  <a:srgbClr val="00B0F0"/>
                </a:solidFill>
              </a:rPr>
              <a:t/>
            </a:r>
            <a:br>
              <a:rPr lang="fr-FR" sz="3600" b="1" dirty="0" smtClean="0">
                <a:solidFill>
                  <a:srgbClr val="00B0F0"/>
                </a:solidFill>
              </a:rPr>
            </a:br>
            <a:r>
              <a:rPr lang="fr-FR" sz="3600" b="1" dirty="0" smtClean="0">
                <a:solidFill>
                  <a:srgbClr val="00B0F0"/>
                </a:solidFill>
              </a:rPr>
              <a:t/>
            </a:r>
            <a:br>
              <a:rPr lang="fr-FR" sz="3600" b="1" dirty="0" smtClean="0">
                <a:solidFill>
                  <a:srgbClr val="00B0F0"/>
                </a:solidFill>
              </a:rPr>
            </a:br>
            <a:r>
              <a:rPr lang="fr-FR" sz="3600" b="1" dirty="0" smtClean="0">
                <a:solidFill>
                  <a:srgbClr val="00B0F0"/>
                </a:solidFill>
              </a:rPr>
              <a:t>Comment exprimer un AVIS ?</a:t>
            </a:r>
            <a:r>
              <a:rPr lang="fr-FR" sz="2800" dirty="0" smtClean="0">
                <a:solidFill>
                  <a:srgbClr val="00B0F0"/>
                </a:solidFill>
              </a:rPr>
              <a:t/>
            </a:r>
            <a:br>
              <a:rPr lang="fr-FR" sz="2800" dirty="0" smtClean="0">
                <a:solidFill>
                  <a:srgbClr val="00B0F0"/>
                </a:solidFill>
              </a:rPr>
            </a:br>
            <a:r>
              <a:rPr lang="fr-FR" sz="2000" dirty="0" smtClean="0">
                <a:solidFill>
                  <a:srgbClr val="00B0F0"/>
                </a:solidFill>
              </a:rPr>
              <a:t>On aime une œuvre artistique </a:t>
            </a:r>
            <a:br>
              <a:rPr lang="fr-FR" sz="2000" dirty="0" smtClean="0">
                <a:solidFill>
                  <a:srgbClr val="00B0F0"/>
                </a:solidFill>
              </a:rPr>
            </a:br>
            <a:r>
              <a:rPr lang="fr-FR" sz="2000" dirty="0" smtClean="0">
                <a:solidFill>
                  <a:srgbClr val="00B0F0"/>
                </a:solidFill>
              </a:rPr>
              <a:t>pour les EMOTIONS, les REFLEXIONS qu’elles suscitent en nous dans les DOMAINES suivants.      </a:t>
            </a:r>
            <a:br>
              <a:rPr lang="fr-FR" sz="2000" dirty="0" smtClean="0">
                <a:solidFill>
                  <a:srgbClr val="00B0F0"/>
                </a:solidFill>
              </a:rPr>
            </a:br>
            <a:r>
              <a:rPr lang="fr-FR" sz="2000" b="1" dirty="0" smtClean="0">
                <a:solidFill>
                  <a:srgbClr val="00B0F0"/>
                </a:solidFill>
              </a:rPr>
              <a:t>La documentation </a:t>
            </a:r>
            <a:r>
              <a:rPr lang="fr-FR" sz="2000" dirty="0" smtClean="0">
                <a:solidFill>
                  <a:srgbClr val="00B0F0"/>
                </a:solidFill>
              </a:rPr>
              <a:t>doit vous servir à mieux penser votre avis, </a:t>
            </a:r>
            <a:r>
              <a:rPr lang="fr-FR" sz="2000" b="1" dirty="0" smtClean="0">
                <a:solidFill>
                  <a:srgbClr val="00B0F0"/>
                </a:solidFill>
              </a:rPr>
              <a:t>mais il faut aussi réagir personnellement. </a:t>
            </a:r>
            <a:r>
              <a:rPr lang="fr-FR" sz="2000" b="1" dirty="0" smtClean="0">
                <a:solidFill>
                  <a:schemeClr val="accent5">
                    <a:lumMod val="50000"/>
                  </a:schemeClr>
                </a:solidFill>
              </a:rPr>
              <a:t>Faites de même … </a:t>
            </a:r>
            <a:br>
              <a:rPr lang="fr-FR" sz="2000" b="1" dirty="0" smtClean="0">
                <a:solidFill>
                  <a:schemeClr val="accent5">
                    <a:lumMod val="50000"/>
                  </a:schemeClr>
                </a:solidFill>
              </a:rPr>
            </a:br>
            <a:r>
              <a:rPr lang="fr-FR" sz="2000" b="1" dirty="0" smtClean="0">
                <a:solidFill>
                  <a:srgbClr val="00B0F0"/>
                </a:solidFill>
              </a:rPr>
              <a:t>Soyez curieux, découvrez de nouvelles œuvres. </a:t>
            </a:r>
            <a:r>
              <a:rPr lang="fr-FR" sz="2700" dirty="0" smtClean="0">
                <a:solidFill>
                  <a:srgbClr val="00B0F0"/>
                </a:solidFill>
              </a:rPr>
              <a:t/>
            </a:r>
            <a:br>
              <a:rPr lang="fr-FR" sz="2700" dirty="0" smtClean="0">
                <a:solidFill>
                  <a:srgbClr val="00B0F0"/>
                </a:solidFill>
              </a:rPr>
            </a:br>
            <a:r>
              <a:rPr lang="fr-FR" sz="2700" dirty="0" smtClean="0">
                <a:solidFill>
                  <a:srgbClr val="00B0F0"/>
                </a:solidFill>
              </a:rPr>
              <a:t/>
            </a:r>
            <a:br>
              <a:rPr lang="fr-FR" sz="2700" dirty="0" smtClean="0">
                <a:solidFill>
                  <a:srgbClr val="00B0F0"/>
                </a:solidFill>
              </a:rPr>
            </a:br>
            <a:r>
              <a:rPr lang="fr-FR" sz="2700" dirty="0" smtClean="0">
                <a:solidFill>
                  <a:srgbClr val="00B0F0"/>
                </a:solidFill>
              </a:rPr>
              <a:t/>
            </a:r>
            <a:br>
              <a:rPr lang="fr-FR" sz="2700" dirty="0" smtClean="0">
                <a:solidFill>
                  <a:srgbClr val="00B0F0"/>
                </a:solidFill>
              </a:rPr>
            </a:br>
            <a:r>
              <a:rPr lang="fr-FR" sz="2700" dirty="0" smtClean="0">
                <a:solidFill>
                  <a:srgbClr val="00B0F0"/>
                </a:solidFill>
              </a:rPr>
              <a:t/>
            </a:r>
            <a:br>
              <a:rPr lang="fr-FR" sz="2700" dirty="0" smtClean="0">
                <a:solidFill>
                  <a:srgbClr val="00B0F0"/>
                </a:solidFill>
              </a:rPr>
            </a:br>
            <a:r>
              <a:rPr lang="fr-FR" sz="2700" dirty="0" smtClean="0">
                <a:solidFill>
                  <a:srgbClr val="00B0F0"/>
                </a:solidFill>
              </a:rPr>
              <a:t>  suivants. </a:t>
            </a:r>
            <a:endParaRPr lang="fr-FR" sz="2700" dirty="0">
              <a:solidFill>
                <a:srgbClr val="00B0F0"/>
              </a:solidFill>
            </a:endParaRPr>
          </a:p>
        </p:txBody>
      </p:sp>
      <p:graphicFrame>
        <p:nvGraphicFramePr>
          <p:cNvPr id="4" name="Espace réservé du contenu 3"/>
          <p:cNvGraphicFramePr>
            <a:graphicFrameLocks noGrp="1"/>
          </p:cNvGraphicFramePr>
          <p:nvPr>
            <p:ph idx="1"/>
          </p:nvPr>
        </p:nvGraphicFramePr>
        <p:xfrm>
          <a:off x="323528" y="2420888"/>
          <a:ext cx="8229600" cy="33832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fr-FR" dirty="0" smtClean="0"/>
                        <a:t>On aime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Composition </a:t>
                      </a:r>
                    </a:p>
                    <a:p>
                      <a:endParaRPr lang="fr-F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Personnages </a:t>
                      </a:r>
                    </a:p>
                    <a:p>
                      <a:endParaRPr lang="fr-FR" dirty="0"/>
                    </a:p>
                  </a:txBody>
                  <a:tcPr/>
                </a:tc>
                <a:tc>
                  <a:txBody>
                    <a:bodyPr/>
                    <a:lstStyle/>
                    <a:p>
                      <a:r>
                        <a:rPr lang="fr-FR" dirty="0" smtClean="0"/>
                        <a:t>Sujets </a:t>
                      </a:r>
                      <a:endParaRPr lang="fr-FR" dirty="0"/>
                    </a:p>
                  </a:txBody>
                  <a:tcPr/>
                </a:tc>
                <a:tc>
                  <a:txBody>
                    <a:bodyPr/>
                    <a:lstStyle/>
                    <a:p>
                      <a:r>
                        <a:rPr lang="fr-FR" dirty="0" smtClean="0"/>
                        <a:t>Expression, style </a:t>
                      </a:r>
                      <a:endParaRPr lang="fr-FR" dirty="0"/>
                    </a:p>
                  </a:txBody>
                  <a:tcPr/>
                </a:tc>
              </a:tr>
              <a:tr h="370840">
                <a:tc>
                  <a:txBody>
                    <a:bodyPr/>
                    <a:lstStyle/>
                    <a:p>
                      <a:r>
                        <a:rPr lang="fr-FR" dirty="0" smtClean="0"/>
                        <a:t>Une œuvre littéraire </a:t>
                      </a:r>
                      <a:endParaRPr lang="fr-FR" dirty="0"/>
                    </a:p>
                  </a:txBody>
                  <a:tcPr/>
                </a:tc>
                <a:tc>
                  <a:txBody>
                    <a:bodyPr/>
                    <a:lstStyle/>
                    <a:p>
                      <a:endParaRPr lang="fr-FR" sz="1050"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Une œuvre picturale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smtClean="0"/>
                        <a:t>Ex Image 1 La Chanson de Roland : Une vision complète </a:t>
                      </a:r>
                      <a:r>
                        <a:rPr lang="fr-FR" sz="1000" b="0" dirty="0" smtClean="0"/>
                        <a:t>grâce aux  </a:t>
                      </a:r>
                      <a:r>
                        <a:rPr lang="fr-FR" sz="1000" dirty="0" smtClean="0"/>
                        <a:t>deux plans de la bataille sur la même image : en haut le combat, en  dessous la mort de Roland. Les étapes dramatiques de la Chanson de geste. </a:t>
                      </a:r>
                      <a:endParaRPr lang="fr-FR" dirty="0"/>
                    </a:p>
                  </a:txBody>
                  <a:tcPr/>
                </a:tc>
                <a:tc>
                  <a:txBody>
                    <a:bodyPr/>
                    <a:lstStyle/>
                    <a:p>
                      <a:r>
                        <a:rPr lang="fr-FR" sz="1000" b="1" dirty="0" smtClean="0"/>
                        <a:t>La mise en valeur du personnage de Roland, </a:t>
                      </a:r>
                      <a:r>
                        <a:rPr lang="fr-FR" sz="1000" dirty="0" smtClean="0"/>
                        <a:t>héros qui appelle L’Empereur, vient en aide aux blessés, est à l’agonie sous le pin. </a:t>
                      </a:r>
                      <a:r>
                        <a:rPr lang="fr-FR" sz="1000" b="1" dirty="0" smtClean="0"/>
                        <a:t>Un héros qui sert les siens. </a:t>
                      </a:r>
                    </a:p>
                    <a:p>
                      <a:endParaRPr lang="fr-FR"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smtClean="0"/>
                        <a:t>Le réalisme du dessin : les morts, les combattants.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smtClean="0"/>
                        <a:t>Le contraste</a:t>
                      </a:r>
                      <a:r>
                        <a:rPr lang="fr-FR" sz="1000" dirty="0" smtClean="0"/>
                        <a:t> entre la violence de la scène de guerre  (les morts accumulés) </a:t>
                      </a:r>
                      <a:r>
                        <a:rPr lang="fr-FR" sz="1000" b="1" dirty="0" smtClean="0"/>
                        <a:t>et l’humanité </a:t>
                      </a:r>
                      <a:r>
                        <a:rPr lang="fr-FR" sz="1000" dirty="0" smtClean="0"/>
                        <a:t>des gestes de Roland .</a:t>
                      </a:r>
                    </a:p>
                    <a:p>
                      <a:endParaRPr lang="fr-FR" sz="1000" dirty="0"/>
                    </a:p>
                  </a:txBody>
                  <a:tcPr/>
                </a:tc>
                <a:tc>
                  <a:txBody>
                    <a:bodyPr/>
                    <a:lstStyle/>
                    <a:p>
                      <a:r>
                        <a:rPr lang="fr-FR" sz="1000" b="1" dirty="0" smtClean="0"/>
                        <a:t>Le choix des couleurs très vivant, le  dessin très simplifié   </a:t>
                      </a:r>
                      <a:r>
                        <a:rPr lang="fr-FR" sz="1000" dirty="0" smtClean="0"/>
                        <a:t>qui va à l’essentiel (la souffrance, l’appel de Charlemagne).</a:t>
                      </a:r>
                    </a:p>
                    <a:p>
                      <a:endParaRPr lang="fr-FR" sz="1000" dirty="0" smtClean="0"/>
                    </a:p>
                    <a:p>
                      <a:r>
                        <a:rPr lang="fr-FR" sz="1000" dirty="0" smtClean="0"/>
                        <a:t>Simplicité n’est pas simplisme.</a:t>
                      </a:r>
                      <a:endParaRPr lang="fr-FR" sz="1000" dirty="0"/>
                    </a:p>
                  </a:txBody>
                  <a:tcPr/>
                </a:tc>
              </a:tr>
              <a:tr h="370840">
                <a:tc>
                  <a:txBody>
                    <a:bodyPr/>
                    <a:lstStyle/>
                    <a:p>
                      <a:r>
                        <a:rPr lang="fr-FR" dirty="0" smtClean="0"/>
                        <a:t>Une œuvre musicale </a:t>
                      </a:r>
                      <a:endParaRPr lang="fr-FR" dirty="0"/>
                    </a:p>
                  </a:txBody>
                  <a:tcPr/>
                </a:tc>
                <a:tc>
                  <a:txBody>
                    <a:bodyPr/>
                    <a:lstStyle/>
                    <a:p>
                      <a:r>
                        <a:rPr lang="fr-FR" sz="1000" dirty="0" smtClean="0"/>
                        <a:t>Quelle impression suggère la succession des différents mouvements ? </a:t>
                      </a:r>
                      <a:endParaRPr lang="fr-FR" sz="1000" dirty="0"/>
                    </a:p>
                  </a:txBody>
                  <a:tcPr/>
                </a:tc>
                <a:tc>
                  <a:txBody>
                    <a:bodyPr/>
                    <a:lstStyle/>
                    <a:p>
                      <a:pPr algn="ctr"/>
                      <a:endParaRPr lang="fr-FR" dirty="0" smtClean="0"/>
                    </a:p>
                    <a:p>
                      <a:pPr algn="ctr"/>
                      <a:r>
                        <a:rPr lang="fr-FR" dirty="0" smtClean="0"/>
                        <a:t>X</a:t>
                      </a:r>
                      <a:endParaRPr lang="fr-FR" dirty="0"/>
                    </a:p>
                  </a:txBody>
                  <a:tcPr/>
                </a:tc>
                <a:tc>
                  <a:txBody>
                    <a:bodyPr/>
                    <a:lstStyle/>
                    <a:p>
                      <a:r>
                        <a:rPr lang="fr-FR" sz="1000" dirty="0" smtClean="0"/>
                        <a:t>Que ressentez –vous à l écoute de cette œuvre ?  </a:t>
                      </a:r>
                      <a:endParaRPr lang="fr-FR" sz="1000" dirty="0"/>
                    </a:p>
                  </a:txBody>
                  <a:tcPr/>
                </a:tc>
                <a:tc>
                  <a:txBody>
                    <a:bodyPr/>
                    <a:lstStyle/>
                    <a:p>
                      <a:r>
                        <a:rPr lang="fr-FR" sz="1000" dirty="0" smtClean="0"/>
                        <a:t>Qu’apporte le choix des instruments, des rythmes?</a:t>
                      </a:r>
                      <a:endParaRPr lang="fr-FR" sz="1000"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Autofit/>
          </a:bodyPr>
          <a:lstStyle/>
          <a:p>
            <a:r>
              <a:rPr lang="fr-FR" sz="2800" b="1" dirty="0" smtClean="0">
                <a:solidFill>
                  <a:schemeClr val="accent5">
                    <a:lumMod val="75000"/>
                  </a:schemeClr>
                </a:solidFill>
              </a:rPr>
              <a:t>MOYEN –AGE. Âge Roman. </a:t>
            </a:r>
            <a:r>
              <a:rPr lang="fr-FR" sz="2800" b="1" dirty="0" smtClean="0">
                <a:solidFill>
                  <a:schemeClr val="accent6">
                    <a:lumMod val="75000"/>
                  </a:schemeClr>
                </a:solidFill>
              </a:rPr>
              <a:t>La Chanson de Roland</a:t>
            </a:r>
            <a:endParaRPr lang="fr-FR" sz="2800" b="1" dirty="0">
              <a:solidFill>
                <a:schemeClr val="accent6">
                  <a:lumMod val="75000"/>
                </a:schemeClr>
              </a:solidFill>
            </a:endParaRPr>
          </a:p>
        </p:txBody>
      </p:sp>
      <p:sp>
        <p:nvSpPr>
          <p:cNvPr id="4" name="Espace réservé du contenu 3"/>
          <p:cNvSpPr>
            <a:spLocks noGrp="1"/>
          </p:cNvSpPr>
          <p:nvPr>
            <p:ph sz="half" idx="1"/>
          </p:nvPr>
        </p:nvSpPr>
        <p:spPr/>
        <p:txBody>
          <a:bodyPr/>
          <a:lstStyle/>
          <a:p>
            <a:r>
              <a:rPr lang="fr-FR" dirty="0" smtClean="0"/>
              <a:t>1</a:t>
            </a:r>
            <a:r>
              <a:rPr lang="fr-FR" baseline="30000" dirty="0" smtClean="0"/>
              <a:t>ère</a:t>
            </a:r>
            <a:r>
              <a:rPr lang="fr-FR" dirty="0" smtClean="0"/>
              <a:t> œuvre littéraire 11</a:t>
            </a:r>
            <a:r>
              <a:rPr lang="fr-FR" baseline="30000" dirty="0" smtClean="0"/>
              <a:t>ème</a:t>
            </a:r>
            <a:r>
              <a:rPr lang="fr-FR" dirty="0" smtClean="0"/>
              <a:t> siècle. </a:t>
            </a:r>
          </a:p>
          <a:p>
            <a:r>
              <a:rPr lang="fr-FR" dirty="0" smtClean="0"/>
              <a:t>Epoque féodale.</a:t>
            </a:r>
          </a:p>
          <a:p>
            <a:r>
              <a:rPr lang="fr-FR" dirty="0" smtClean="0"/>
              <a:t>Littérature aristocratique.  </a:t>
            </a:r>
          </a:p>
          <a:p>
            <a:r>
              <a:rPr lang="fr-FR" dirty="0" smtClean="0"/>
              <a:t>Merveilleux chrétien.</a:t>
            </a:r>
          </a:p>
          <a:p>
            <a:r>
              <a:rPr lang="fr-FR" dirty="0" smtClean="0"/>
              <a:t>Roland, Olivier, les preux de Charlemagne. </a:t>
            </a:r>
            <a:endParaRPr lang="fr-FR" dirty="0"/>
          </a:p>
        </p:txBody>
      </p:sp>
      <p:pic>
        <p:nvPicPr>
          <p:cNvPr id="1026" name="Picture 2" descr="C:\Users\Vitry\Pictures\IMAGES LYCEE ET PERSO\LITTERATURE ET HISTOIRE\Mise en perspective programme 1ère ES - S 2016\roland.jpg"/>
          <p:cNvPicPr>
            <a:picLocks noGrp="1" noChangeAspect="1" noChangeArrowheads="1"/>
          </p:cNvPicPr>
          <p:nvPr>
            <p:ph sz="half" idx="2"/>
          </p:nvPr>
        </p:nvPicPr>
        <p:blipFill>
          <a:blip r:embed="rId2" cstate="print"/>
          <a:srcRect/>
          <a:stretch>
            <a:fillRect/>
          </a:stretch>
        </p:blipFill>
        <p:spPr bwMode="auto">
          <a:xfrm>
            <a:off x="4819178" y="1600200"/>
            <a:ext cx="3696644"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4000" dirty="0" smtClean="0">
                <a:solidFill>
                  <a:schemeClr val="accent6">
                    <a:lumMod val="75000"/>
                  </a:schemeClr>
                </a:solidFill>
              </a:rPr>
              <a:t/>
            </a:r>
            <a:br>
              <a:rPr lang="fr-FR" sz="4000" dirty="0" smtClean="0">
                <a:solidFill>
                  <a:schemeClr val="accent6">
                    <a:lumMod val="75000"/>
                  </a:schemeClr>
                </a:solidFill>
              </a:rPr>
            </a:br>
            <a:r>
              <a:rPr lang="fr-FR" sz="4000" dirty="0" smtClean="0">
                <a:solidFill>
                  <a:schemeClr val="accent6">
                    <a:lumMod val="75000"/>
                  </a:schemeClr>
                </a:solidFill>
              </a:rPr>
              <a:t>Chanson de geste </a:t>
            </a:r>
            <a:r>
              <a:rPr lang="fr-FR" sz="3600" dirty="0" smtClean="0"/>
              <a:t>(exploits) </a:t>
            </a:r>
            <a:r>
              <a:rPr lang="fr-FR" sz="3600" dirty="0" smtClean="0">
                <a:solidFill>
                  <a:schemeClr val="accent6">
                    <a:lumMod val="75000"/>
                  </a:schemeClr>
                </a:solidFill>
              </a:rPr>
              <a:t> </a:t>
            </a:r>
            <a:r>
              <a:rPr lang="fr-FR" sz="4000" dirty="0" smtClean="0">
                <a:solidFill>
                  <a:schemeClr val="accent6">
                    <a:lumMod val="75000"/>
                  </a:schemeClr>
                </a:solidFill>
              </a:rPr>
              <a:t>: La Chanson de ROLAND, fin XIème s.</a:t>
            </a:r>
            <a:br>
              <a:rPr lang="fr-FR" sz="4000" dirty="0" smtClean="0">
                <a:solidFill>
                  <a:schemeClr val="accent6">
                    <a:lumMod val="75000"/>
                  </a:schemeClr>
                </a:solidFill>
              </a:rPr>
            </a:br>
            <a:r>
              <a:rPr lang="fr-FR" sz="1600" dirty="0" smtClean="0"/>
              <a:t>Le comte a appelé en vain Charlemagne, il meurt sous un pin…  </a:t>
            </a:r>
            <a:r>
              <a:rPr lang="fr-FR" dirty="0" smtClean="0">
                <a:solidFill>
                  <a:schemeClr val="accent6">
                    <a:lumMod val="75000"/>
                  </a:schemeClr>
                </a:solidFill>
              </a:rPr>
              <a:t/>
            </a:r>
            <a:br>
              <a:rPr lang="fr-FR" dirty="0" smtClean="0">
                <a:solidFill>
                  <a:schemeClr val="accent6">
                    <a:lumMod val="75000"/>
                  </a:schemeClr>
                </a:solidFill>
              </a:rPr>
            </a:br>
            <a:endParaRPr lang="fr-FR" dirty="0">
              <a:solidFill>
                <a:schemeClr val="accent6">
                  <a:lumMod val="75000"/>
                </a:schemeClr>
              </a:solidFill>
            </a:endParaRPr>
          </a:p>
        </p:txBody>
      </p:sp>
      <p:sp>
        <p:nvSpPr>
          <p:cNvPr id="5" name="Espace réservé du contenu 4"/>
          <p:cNvSpPr>
            <a:spLocks noGrp="1"/>
          </p:cNvSpPr>
          <p:nvPr>
            <p:ph sz="half" idx="1"/>
          </p:nvPr>
        </p:nvSpPr>
        <p:spPr/>
        <p:txBody>
          <a:bodyPr>
            <a:normAutofit fontScale="47500" lnSpcReduction="20000"/>
          </a:bodyPr>
          <a:lstStyle/>
          <a:p>
            <a:r>
              <a:rPr lang="fr-FR" dirty="0" smtClean="0"/>
              <a:t>Le comte Roland est étendu sous un pin.</a:t>
            </a:r>
          </a:p>
          <a:p>
            <a:r>
              <a:rPr lang="fr-FR" dirty="0" smtClean="0"/>
              <a:t>Vers l'Espagne il a tourné son visage.</a:t>
            </a:r>
          </a:p>
          <a:p>
            <a:r>
              <a:rPr lang="fr-FR" dirty="0" smtClean="0"/>
              <a:t>De bien des choses le souvenir lui revient,</a:t>
            </a:r>
          </a:p>
          <a:p>
            <a:r>
              <a:rPr lang="fr-FR" dirty="0" smtClean="0"/>
              <a:t>de tant de terres que le baron a conquises,</a:t>
            </a:r>
          </a:p>
          <a:p>
            <a:r>
              <a:rPr lang="fr-FR" dirty="0" smtClean="0"/>
              <a:t>de la douce France, des hommes de son lignage,</a:t>
            </a:r>
          </a:p>
          <a:p>
            <a:r>
              <a:rPr lang="fr-FR" dirty="0" smtClean="0"/>
              <a:t>de Charlemagne, son seigneur, qui l'a formé.</a:t>
            </a:r>
          </a:p>
          <a:p>
            <a:r>
              <a:rPr lang="fr-FR" dirty="0" smtClean="0"/>
              <a:t>Il ne peut s'empêcher de pleurer et de soupirer.</a:t>
            </a:r>
          </a:p>
          <a:p>
            <a:r>
              <a:rPr lang="fr-FR" dirty="0" smtClean="0"/>
              <a:t>Mais il ne veut pas s'oublier lui-même.</a:t>
            </a:r>
          </a:p>
          <a:p>
            <a:r>
              <a:rPr lang="fr-FR" dirty="0" smtClean="0"/>
              <a:t>Il bat sa coulpe et demande pardon à Dieu :</a:t>
            </a:r>
          </a:p>
          <a:p>
            <a:r>
              <a:rPr lang="fr-FR" dirty="0" smtClean="0"/>
              <a:t>" Père véritable qui jamais ne mentis,</a:t>
            </a:r>
          </a:p>
          <a:p>
            <a:r>
              <a:rPr lang="fr-FR" dirty="0" smtClean="0"/>
              <a:t>toi qui ressuscitas saint Lazare</a:t>
            </a:r>
          </a:p>
          <a:p>
            <a:r>
              <a:rPr lang="fr-FR" dirty="0" smtClean="0"/>
              <a:t>et qui sauvas Daniel des lions,</a:t>
            </a:r>
          </a:p>
          <a:p>
            <a:r>
              <a:rPr lang="fr-FR" dirty="0" smtClean="0"/>
              <a:t>sauve mon âme de tous les périls</a:t>
            </a:r>
          </a:p>
          <a:p>
            <a:r>
              <a:rPr lang="fr-FR" dirty="0" smtClean="0"/>
              <a:t>pour les péchés qu'en ma vie j'ai commis! "</a:t>
            </a:r>
          </a:p>
          <a:p>
            <a:r>
              <a:rPr lang="fr-FR" dirty="0" smtClean="0"/>
              <a:t>Il a offert à Dieu son gant droit,</a:t>
            </a:r>
          </a:p>
          <a:p>
            <a:r>
              <a:rPr lang="fr-FR" dirty="0" smtClean="0"/>
              <a:t>saint Gabriel de sa mai l'a pris.</a:t>
            </a:r>
          </a:p>
          <a:p>
            <a:r>
              <a:rPr lang="fr-FR" dirty="0" smtClean="0"/>
              <a:t>Sur son bras il tenait sa tête inclinée;</a:t>
            </a:r>
          </a:p>
          <a:p>
            <a:r>
              <a:rPr lang="fr-FR" dirty="0" smtClean="0"/>
              <a:t>Les mains jointes, il est all à sa fin.</a:t>
            </a:r>
          </a:p>
          <a:p>
            <a:r>
              <a:rPr lang="fr-FR" dirty="0" smtClean="0"/>
              <a:t>Dieu envoya son ange Chérubin</a:t>
            </a:r>
          </a:p>
          <a:p>
            <a:r>
              <a:rPr lang="fr-FR" dirty="0" smtClean="0"/>
              <a:t>et saint Michel du Péril;</a:t>
            </a:r>
          </a:p>
          <a:p>
            <a:r>
              <a:rPr lang="fr-FR" dirty="0" smtClean="0"/>
              <a:t>Et avec eux vint saint Gabriel</a:t>
            </a:r>
          </a:p>
          <a:p>
            <a:r>
              <a:rPr lang="fr-FR" dirty="0" smtClean="0"/>
              <a:t>Ils emportent l'âme du comte en paradis.</a:t>
            </a:r>
          </a:p>
          <a:p>
            <a:endParaRPr lang="fr-FR" dirty="0"/>
          </a:p>
        </p:txBody>
      </p:sp>
      <p:sp>
        <p:nvSpPr>
          <p:cNvPr id="4" name="Espace réservé du contenu 3"/>
          <p:cNvSpPr>
            <a:spLocks noGrp="1"/>
          </p:cNvSpPr>
          <p:nvPr>
            <p:ph sz="half" idx="2"/>
          </p:nvPr>
        </p:nvSpPr>
        <p:spPr/>
        <p:txBody>
          <a:bodyPr>
            <a:normAutofit fontScale="47500" lnSpcReduction="20000"/>
          </a:bodyPr>
          <a:lstStyle/>
          <a:p>
            <a:r>
              <a:rPr lang="fr-FR" i="1" dirty="0" smtClean="0"/>
              <a:t>Li </a:t>
            </a:r>
            <a:r>
              <a:rPr lang="fr-FR" i="1" dirty="0" err="1" smtClean="0"/>
              <a:t>quens</a:t>
            </a:r>
            <a:r>
              <a:rPr lang="fr-FR" i="1" dirty="0" smtClean="0"/>
              <a:t> </a:t>
            </a:r>
            <a:r>
              <a:rPr lang="fr-FR" i="1" dirty="0" err="1" smtClean="0"/>
              <a:t>Rollant</a:t>
            </a:r>
            <a:r>
              <a:rPr lang="fr-FR" i="1" dirty="0" smtClean="0"/>
              <a:t> se </a:t>
            </a:r>
            <a:r>
              <a:rPr lang="fr-FR" i="1" dirty="0" err="1" smtClean="0"/>
              <a:t>jut</a:t>
            </a:r>
            <a:r>
              <a:rPr lang="fr-FR" i="1" dirty="0" smtClean="0"/>
              <a:t> </a:t>
            </a:r>
            <a:r>
              <a:rPr lang="fr-FR" i="1" dirty="0" err="1" smtClean="0"/>
              <a:t>desuz</a:t>
            </a:r>
            <a:r>
              <a:rPr lang="fr-FR" i="1" dirty="0" smtClean="0"/>
              <a:t> un pin ;</a:t>
            </a:r>
            <a:endParaRPr lang="fr-FR" dirty="0" smtClean="0"/>
          </a:p>
          <a:p>
            <a:r>
              <a:rPr lang="fr-FR" i="1" dirty="0" smtClean="0"/>
              <a:t>Envers </a:t>
            </a:r>
            <a:r>
              <a:rPr lang="fr-FR" i="1" dirty="0" err="1" smtClean="0"/>
              <a:t>Espaigne</a:t>
            </a:r>
            <a:r>
              <a:rPr lang="fr-FR" i="1" dirty="0" smtClean="0"/>
              <a:t> en ad </a:t>
            </a:r>
            <a:r>
              <a:rPr lang="fr-FR" i="1" dirty="0" err="1" smtClean="0"/>
              <a:t>turnet</a:t>
            </a:r>
            <a:r>
              <a:rPr lang="fr-FR" i="1" dirty="0" smtClean="0"/>
              <a:t> </a:t>
            </a:r>
            <a:r>
              <a:rPr lang="fr-FR" i="1" dirty="0" err="1" smtClean="0"/>
              <a:t>sun</a:t>
            </a:r>
            <a:r>
              <a:rPr lang="fr-FR" i="1" dirty="0" smtClean="0"/>
              <a:t> vis.</a:t>
            </a:r>
            <a:endParaRPr lang="fr-FR" dirty="0" smtClean="0"/>
          </a:p>
          <a:p>
            <a:r>
              <a:rPr lang="fr-FR" i="1" dirty="0" smtClean="0"/>
              <a:t>De </a:t>
            </a:r>
            <a:r>
              <a:rPr lang="fr-FR" i="1" dirty="0" err="1" smtClean="0"/>
              <a:t>plusurs</a:t>
            </a:r>
            <a:r>
              <a:rPr lang="fr-FR" i="1" dirty="0" smtClean="0"/>
              <a:t> choses a remembrer li </a:t>
            </a:r>
            <a:r>
              <a:rPr lang="fr-FR" i="1" dirty="0" err="1" smtClean="0"/>
              <a:t>prist</a:t>
            </a:r>
            <a:r>
              <a:rPr lang="fr-FR" i="1" dirty="0" smtClean="0"/>
              <a:t> :</a:t>
            </a:r>
            <a:endParaRPr lang="fr-FR" dirty="0" smtClean="0"/>
          </a:p>
          <a:p>
            <a:r>
              <a:rPr lang="fr-FR" i="1" dirty="0" smtClean="0"/>
              <a:t>De tantes </a:t>
            </a:r>
            <a:r>
              <a:rPr lang="fr-FR" i="1" dirty="0" err="1" smtClean="0"/>
              <a:t>teres</a:t>
            </a:r>
            <a:r>
              <a:rPr lang="fr-FR" i="1" dirty="0" smtClean="0"/>
              <a:t> cum li bers </a:t>
            </a:r>
            <a:r>
              <a:rPr lang="fr-FR" i="1" dirty="0" err="1" smtClean="0"/>
              <a:t>cunquist</a:t>
            </a:r>
            <a:r>
              <a:rPr lang="fr-FR" i="1" dirty="0" smtClean="0"/>
              <a:t>,</a:t>
            </a:r>
            <a:endParaRPr lang="fr-FR" dirty="0" smtClean="0"/>
          </a:p>
          <a:p>
            <a:r>
              <a:rPr lang="fr-FR" i="1" dirty="0" smtClean="0"/>
              <a:t>De </a:t>
            </a:r>
            <a:r>
              <a:rPr lang="fr-FR" i="1" dirty="0" err="1" smtClean="0"/>
              <a:t>dulce</a:t>
            </a:r>
            <a:r>
              <a:rPr lang="fr-FR" i="1" dirty="0" smtClean="0"/>
              <a:t> France, des humes de </a:t>
            </a:r>
            <a:r>
              <a:rPr lang="fr-FR" i="1" dirty="0" err="1" smtClean="0"/>
              <a:t>sun</a:t>
            </a:r>
            <a:r>
              <a:rPr lang="fr-FR" i="1" dirty="0" smtClean="0"/>
              <a:t> </a:t>
            </a:r>
            <a:r>
              <a:rPr lang="fr-FR" i="1" dirty="0" err="1" smtClean="0"/>
              <a:t>lign</a:t>
            </a:r>
            <a:r>
              <a:rPr lang="fr-FR" i="1" dirty="0" smtClean="0"/>
              <a:t>,</a:t>
            </a:r>
            <a:endParaRPr lang="fr-FR" dirty="0" smtClean="0"/>
          </a:p>
          <a:p>
            <a:r>
              <a:rPr lang="fr-FR" i="1" dirty="0" smtClean="0"/>
              <a:t>De </a:t>
            </a:r>
            <a:r>
              <a:rPr lang="fr-FR" i="1" dirty="0" err="1" smtClean="0"/>
              <a:t>Carlemagne</a:t>
            </a:r>
            <a:r>
              <a:rPr lang="fr-FR" i="1" dirty="0" smtClean="0"/>
              <a:t>, </a:t>
            </a:r>
            <a:r>
              <a:rPr lang="fr-FR" i="1" dirty="0" err="1" smtClean="0"/>
              <a:t>sun</a:t>
            </a:r>
            <a:r>
              <a:rPr lang="fr-FR" i="1" dirty="0" smtClean="0"/>
              <a:t> </a:t>
            </a:r>
            <a:r>
              <a:rPr lang="fr-FR" i="1" dirty="0" err="1" smtClean="0"/>
              <a:t>seignor</a:t>
            </a:r>
            <a:r>
              <a:rPr lang="fr-FR" i="1" dirty="0" smtClean="0"/>
              <a:t>, kil </a:t>
            </a:r>
            <a:r>
              <a:rPr lang="fr-FR" i="1" dirty="0" err="1" smtClean="0"/>
              <a:t>nurrit</a:t>
            </a:r>
            <a:r>
              <a:rPr lang="fr-FR" i="1" dirty="0" smtClean="0"/>
              <a:t>.</a:t>
            </a:r>
            <a:endParaRPr lang="fr-FR" dirty="0" smtClean="0"/>
          </a:p>
          <a:p>
            <a:r>
              <a:rPr lang="fr-FR" i="1" dirty="0" smtClean="0"/>
              <a:t>Ne </a:t>
            </a:r>
            <a:r>
              <a:rPr lang="fr-FR" i="1" dirty="0" err="1" smtClean="0"/>
              <a:t>poet</a:t>
            </a:r>
            <a:r>
              <a:rPr lang="fr-FR" i="1" dirty="0" smtClean="0"/>
              <a:t> muer n'en </a:t>
            </a:r>
            <a:r>
              <a:rPr lang="fr-FR" i="1" dirty="0" err="1" smtClean="0"/>
              <a:t>plurt</a:t>
            </a:r>
            <a:r>
              <a:rPr lang="fr-FR" i="1" dirty="0" smtClean="0"/>
              <a:t> e ne </a:t>
            </a:r>
            <a:r>
              <a:rPr lang="fr-FR" i="1" dirty="0" err="1" smtClean="0"/>
              <a:t>suspirt</a:t>
            </a:r>
            <a:r>
              <a:rPr lang="fr-FR" i="1" dirty="0" smtClean="0"/>
              <a:t>.</a:t>
            </a:r>
            <a:endParaRPr lang="fr-FR" dirty="0" smtClean="0"/>
          </a:p>
          <a:p>
            <a:r>
              <a:rPr lang="fr-FR" i="1" dirty="0" smtClean="0"/>
              <a:t>Mais lui </a:t>
            </a:r>
            <a:r>
              <a:rPr lang="fr-FR" i="1" dirty="0" err="1" smtClean="0"/>
              <a:t>meïsme</a:t>
            </a:r>
            <a:r>
              <a:rPr lang="fr-FR" i="1" dirty="0" smtClean="0"/>
              <a:t> ne volt mettre en </a:t>
            </a:r>
            <a:r>
              <a:rPr lang="fr-FR" i="1" dirty="0" err="1" smtClean="0"/>
              <a:t>ubli</a:t>
            </a:r>
            <a:r>
              <a:rPr lang="fr-FR" i="1" dirty="0" smtClean="0"/>
              <a:t>,</a:t>
            </a:r>
            <a:endParaRPr lang="fr-FR" dirty="0" smtClean="0"/>
          </a:p>
          <a:p>
            <a:r>
              <a:rPr lang="fr-FR" i="1" dirty="0" err="1" smtClean="0"/>
              <a:t>Cleimet</a:t>
            </a:r>
            <a:r>
              <a:rPr lang="fr-FR" i="1" dirty="0" smtClean="0"/>
              <a:t> sa </a:t>
            </a:r>
            <a:r>
              <a:rPr lang="fr-FR" i="1" dirty="0" err="1" smtClean="0"/>
              <a:t>culpe</a:t>
            </a:r>
            <a:r>
              <a:rPr lang="fr-FR" i="1" dirty="0" smtClean="0"/>
              <a:t>, si </a:t>
            </a:r>
            <a:r>
              <a:rPr lang="fr-FR" i="1" dirty="0" err="1" smtClean="0"/>
              <a:t>priet</a:t>
            </a:r>
            <a:r>
              <a:rPr lang="fr-FR" i="1" dirty="0" smtClean="0"/>
              <a:t> </a:t>
            </a:r>
            <a:r>
              <a:rPr lang="fr-FR" i="1" dirty="0" err="1" smtClean="0"/>
              <a:t>Deu</a:t>
            </a:r>
            <a:r>
              <a:rPr lang="fr-FR" i="1" dirty="0" smtClean="0"/>
              <a:t> </a:t>
            </a:r>
            <a:r>
              <a:rPr lang="fr-FR" i="1" dirty="0" err="1" smtClean="0"/>
              <a:t>mercit</a:t>
            </a:r>
            <a:r>
              <a:rPr lang="fr-FR" i="1" dirty="0" smtClean="0"/>
              <a:t> :</a:t>
            </a:r>
            <a:endParaRPr lang="fr-FR" dirty="0" smtClean="0"/>
          </a:p>
          <a:p>
            <a:r>
              <a:rPr lang="fr-FR" i="1" dirty="0" smtClean="0"/>
              <a:t>" </a:t>
            </a:r>
            <a:r>
              <a:rPr lang="fr-FR" i="1" dirty="0" err="1" smtClean="0"/>
              <a:t>Veire</a:t>
            </a:r>
            <a:r>
              <a:rPr lang="fr-FR" i="1" dirty="0" smtClean="0"/>
              <a:t> </a:t>
            </a:r>
            <a:r>
              <a:rPr lang="fr-FR" i="1" dirty="0" err="1" smtClean="0"/>
              <a:t>Patene</a:t>
            </a:r>
            <a:r>
              <a:rPr lang="fr-FR" i="1" dirty="0" smtClean="0"/>
              <a:t>, </a:t>
            </a:r>
            <a:r>
              <a:rPr lang="fr-FR" i="1" dirty="0" err="1" smtClean="0"/>
              <a:t>ki</a:t>
            </a:r>
            <a:r>
              <a:rPr lang="fr-FR" i="1" dirty="0" smtClean="0"/>
              <a:t> </a:t>
            </a:r>
            <a:r>
              <a:rPr lang="fr-FR" i="1" dirty="0" err="1" smtClean="0"/>
              <a:t>unkes</a:t>
            </a:r>
            <a:r>
              <a:rPr lang="fr-FR" i="1" dirty="0" smtClean="0"/>
              <a:t> ne mentis,</a:t>
            </a:r>
            <a:endParaRPr lang="fr-FR" dirty="0" smtClean="0"/>
          </a:p>
          <a:p>
            <a:r>
              <a:rPr lang="fr-FR" i="1" dirty="0" err="1" smtClean="0"/>
              <a:t>Seint</a:t>
            </a:r>
            <a:r>
              <a:rPr lang="fr-FR" i="1" dirty="0" smtClean="0"/>
              <a:t> </a:t>
            </a:r>
            <a:r>
              <a:rPr lang="fr-FR" i="1" dirty="0" err="1" smtClean="0"/>
              <a:t>Lazaron</a:t>
            </a:r>
            <a:r>
              <a:rPr lang="fr-FR" i="1" dirty="0" smtClean="0"/>
              <a:t> de mort </a:t>
            </a:r>
            <a:r>
              <a:rPr lang="fr-FR" i="1" dirty="0" err="1" smtClean="0"/>
              <a:t>resurrexis</a:t>
            </a:r>
            <a:r>
              <a:rPr lang="fr-FR" i="1" dirty="0" smtClean="0"/>
              <a:t>,</a:t>
            </a:r>
            <a:endParaRPr lang="fr-FR" dirty="0" smtClean="0"/>
          </a:p>
          <a:p>
            <a:r>
              <a:rPr lang="fr-FR" i="1" dirty="0" smtClean="0"/>
              <a:t>E Daniel des </a:t>
            </a:r>
            <a:r>
              <a:rPr lang="fr-FR" i="1" dirty="0" err="1" smtClean="0"/>
              <a:t>leons</a:t>
            </a:r>
            <a:r>
              <a:rPr lang="fr-FR" i="1" dirty="0" smtClean="0"/>
              <a:t> </a:t>
            </a:r>
            <a:r>
              <a:rPr lang="fr-FR" i="1" dirty="0" err="1" smtClean="0"/>
              <a:t>guaresis</a:t>
            </a:r>
            <a:r>
              <a:rPr lang="fr-FR" i="1" dirty="0" smtClean="0"/>
              <a:t>,</a:t>
            </a:r>
            <a:endParaRPr lang="fr-FR" dirty="0" smtClean="0"/>
          </a:p>
          <a:p>
            <a:r>
              <a:rPr lang="fr-FR" i="1" dirty="0" err="1" smtClean="0"/>
              <a:t>Guaris</a:t>
            </a:r>
            <a:r>
              <a:rPr lang="fr-FR" i="1" dirty="0" smtClean="0"/>
              <a:t> de </a:t>
            </a:r>
            <a:r>
              <a:rPr lang="fr-FR" i="1" dirty="0" err="1" smtClean="0"/>
              <a:t>mei</a:t>
            </a:r>
            <a:r>
              <a:rPr lang="fr-FR" i="1" dirty="0" smtClean="0"/>
              <a:t> l'</a:t>
            </a:r>
            <a:r>
              <a:rPr lang="fr-FR" i="1" dirty="0" err="1" smtClean="0"/>
              <a:t>anme</a:t>
            </a:r>
            <a:r>
              <a:rPr lang="fr-FR" i="1" dirty="0" smtClean="0"/>
              <a:t> de </a:t>
            </a:r>
            <a:r>
              <a:rPr lang="fr-FR" i="1" dirty="0" err="1" smtClean="0"/>
              <a:t>tuz</a:t>
            </a:r>
            <a:r>
              <a:rPr lang="fr-FR" i="1" dirty="0" smtClean="0"/>
              <a:t> </a:t>
            </a:r>
            <a:r>
              <a:rPr lang="fr-FR" i="1" dirty="0" err="1" smtClean="0"/>
              <a:t>perilz</a:t>
            </a:r>
            <a:endParaRPr lang="fr-FR" dirty="0" smtClean="0"/>
          </a:p>
          <a:p>
            <a:r>
              <a:rPr lang="fr-FR" i="1" dirty="0" smtClean="0"/>
              <a:t>Pur les </a:t>
            </a:r>
            <a:r>
              <a:rPr lang="fr-FR" i="1" dirty="0" err="1" smtClean="0"/>
              <a:t>pecchez</a:t>
            </a:r>
            <a:r>
              <a:rPr lang="fr-FR" i="1" dirty="0" smtClean="0"/>
              <a:t> que en ma vie fis!"</a:t>
            </a:r>
            <a:endParaRPr lang="fr-FR" dirty="0" smtClean="0"/>
          </a:p>
          <a:p>
            <a:r>
              <a:rPr lang="fr-FR" i="1" dirty="0" smtClean="0"/>
              <a:t>Sun </a:t>
            </a:r>
            <a:r>
              <a:rPr lang="fr-FR" i="1" dirty="0" err="1" smtClean="0"/>
              <a:t>destre</a:t>
            </a:r>
            <a:r>
              <a:rPr lang="fr-FR" i="1" dirty="0" smtClean="0"/>
              <a:t> </a:t>
            </a:r>
            <a:r>
              <a:rPr lang="fr-FR" i="1" dirty="0" err="1" smtClean="0"/>
              <a:t>guant</a:t>
            </a:r>
            <a:r>
              <a:rPr lang="fr-FR" i="1" dirty="0" smtClean="0"/>
              <a:t> a </a:t>
            </a:r>
            <a:r>
              <a:rPr lang="fr-FR" i="1" dirty="0" err="1" smtClean="0"/>
              <a:t>Deu</a:t>
            </a:r>
            <a:r>
              <a:rPr lang="fr-FR" i="1" dirty="0" smtClean="0"/>
              <a:t> en </a:t>
            </a:r>
            <a:r>
              <a:rPr lang="fr-FR" i="1" dirty="0" err="1" smtClean="0"/>
              <a:t>puroffrit</a:t>
            </a:r>
            <a:r>
              <a:rPr lang="fr-FR" i="1" dirty="0" smtClean="0"/>
              <a:t>;</a:t>
            </a:r>
            <a:endParaRPr lang="fr-FR" dirty="0" smtClean="0"/>
          </a:p>
          <a:p>
            <a:r>
              <a:rPr lang="fr-FR" i="1" dirty="0" err="1" smtClean="0"/>
              <a:t>Seint</a:t>
            </a:r>
            <a:r>
              <a:rPr lang="fr-FR" i="1" dirty="0" smtClean="0"/>
              <a:t> Gabriel de sa main l'ad pris.</a:t>
            </a:r>
            <a:endParaRPr lang="fr-FR" dirty="0" smtClean="0"/>
          </a:p>
          <a:p>
            <a:r>
              <a:rPr lang="fr-FR" i="1" dirty="0" err="1" smtClean="0"/>
              <a:t>Desur</a:t>
            </a:r>
            <a:r>
              <a:rPr lang="fr-FR" i="1" dirty="0" smtClean="0"/>
              <a:t> </a:t>
            </a:r>
            <a:r>
              <a:rPr lang="fr-FR" i="1" dirty="0" err="1" smtClean="0"/>
              <a:t>sun</a:t>
            </a:r>
            <a:r>
              <a:rPr lang="fr-FR" i="1" dirty="0" smtClean="0"/>
              <a:t> </a:t>
            </a:r>
            <a:r>
              <a:rPr lang="fr-FR" i="1" dirty="0" err="1" smtClean="0"/>
              <a:t>braz</a:t>
            </a:r>
            <a:r>
              <a:rPr lang="fr-FR" i="1" dirty="0" smtClean="0"/>
              <a:t> </a:t>
            </a:r>
            <a:r>
              <a:rPr lang="fr-FR" i="1" dirty="0" err="1" smtClean="0"/>
              <a:t>teneit</a:t>
            </a:r>
            <a:r>
              <a:rPr lang="fr-FR" i="1" dirty="0" smtClean="0"/>
              <a:t> le chef enclin;</a:t>
            </a:r>
            <a:endParaRPr lang="fr-FR" dirty="0" smtClean="0"/>
          </a:p>
          <a:p>
            <a:r>
              <a:rPr lang="fr-FR" i="1" dirty="0" smtClean="0"/>
              <a:t>Juntes ses mains est </a:t>
            </a:r>
            <a:r>
              <a:rPr lang="fr-FR" i="1" dirty="0" err="1" smtClean="0"/>
              <a:t>alet</a:t>
            </a:r>
            <a:r>
              <a:rPr lang="fr-FR" i="1" dirty="0" smtClean="0"/>
              <a:t> a sa fin.</a:t>
            </a:r>
            <a:endParaRPr lang="fr-FR" dirty="0" smtClean="0"/>
          </a:p>
          <a:p>
            <a:r>
              <a:rPr lang="fr-FR" i="1" dirty="0" smtClean="0"/>
              <a:t>Deus </a:t>
            </a:r>
            <a:r>
              <a:rPr lang="fr-FR" i="1" dirty="0" err="1" smtClean="0"/>
              <a:t>tramist</a:t>
            </a:r>
            <a:r>
              <a:rPr lang="fr-FR" i="1" dirty="0" smtClean="0"/>
              <a:t> </a:t>
            </a:r>
            <a:r>
              <a:rPr lang="fr-FR" i="1" dirty="0" err="1" smtClean="0"/>
              <a:t>sun</a:t>
            </a:r>
            <a:r>
              <a:rPr lang="fr-FR" i="1" dirty="0" smtClean="0"/>
              <a:t> angle Cherubin,</a:t>
            </a:r>
            <a:endParaRPr lang="fr-FR" dirty="0" smtClean="0"/>
          </a:p>
          <a:p>
            <a:r>
              <a:rPr lang="fr-FR" i="1" dirty="0" smtClean="0"/>
              <a:t>E </a:t>
            </a:r>
            <a:r>
              <a:rPr lang="fr-FR" i="1" dirty="0" err="1" smtClean="0"/>
              <a:t>seint</a:t>
            </a:r>
            <a:r>
              <a:rPr lang="fr-FR" i="1" dirty="0" smtClean="0"/>
              <a:t> Michel </a:t>
            </a:r>
            <a:r>
              <a:rPr lang="fr-FR" i="1" dirty="0" err="1" smtClean="0"/>
              <a:t>del</a:t>
            </a:r>
            <a:r>
              <a:rPr lang="fr-FR" i="1" dirty="0" smtClean="0"/>
              <a:t> </a:t>
            </a:r>
            <a:r>
              <a:rPr lang="fr-FR" i="1" dirty="0" err="1" smtClean="0"/>
              <a:t>Peril</a:t>
            </a:r>
            <a:r>
              <a:rPr lang="fr-FR" i="1" dirty="0" smtClean="0"/>
              <a:t>;</a:t>
            </a:r>
            <a:endParaRPr lang="fr-FR" dirty="0" smtClean="0"/>
          </a:p>
          <a:p>
            <a:r>
              <a:rPr lang="fr-FR" i="1" dirty="0" err="1" smtClean="0"/>
              <a:t>Ensembl'od</a:t>
            </a:r>
            <a:r>
              <a:rPr lang="fr-FR" i="1" dirty="0" smtClean="0"/>
              <a:t> els sent Gabriel i vint.</a:t>
            </a:r>
            <a:endParaRPr lang="fr-FR" dirty="0" smtClean="0"/>
          </a:p>
          <a:p>
            <a:r>
              <a:rPr lang="fr-FR" i="1" dirty="0" smtClean="0"/>
              <a:t>L'</a:t>
            </a:r>
            <a:r>
              <a:rPr lang="fr-FR" i="1" dirty="0" err="1" smtClean="0"/>
              <a:t>anme</a:t>
            </a:r>
            <a:r>
              <a:rPr lang="fr-FR" i="1" dirty="0" smtClean="0"/>
              <a:t> </a:t>
            </a:r>
            <a:r>
              <a:rPr lang="fr-FR" i="1" dirty="0" err="1" smtClean="0"/>
              <a:t>del</a:t>
            </a:r>
            <a:r>
              <a:rPr lang="fr-FR" i="1" dirty="0" smtClean="0"/>
              <a:t> </a:t>
            </a:r>
            <a:r>
              <a:rPr lang="fr-FR" i="1" dirty="0" err="1" smtClean="0"/>
              <a:t>cunte</a:t>
            </a:r>
            <a:r>
              <a:rPr lang="fr-FR" i="1" dirty="0" smtClean="0"/>
              <a:t> portent en </a:t>
            </a:r>
            <a:r>
              <a:rPr lang="fr-FR" i="1" dirty="0" err="1" smtClean="0"/>
              <a:t>pareïs</a:t>
            </a:r>
            <a:r>
              <a:rPr lang="fr-FR" i="1" dirty="0" smtClean="0"/>
              <a:t>.</a:t>
            </a:r>
            <a:endParaRPr lang="fr-FR" dirty="0" smtClean="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06090"/>
          </a:xfrm>
        </p:spPr>
        <p:txBody>
          <a:bodyPr>
            <a:noAutofit/>
          </a:bodyPr>
          <a:lstStyle/>
          <a:p>
            <a:r>
              <a:rPr lang="fr-FR" sz="2400" b="1" dirty="0" smtClean="0">
                <a:solidFill>
                  <a:schemeClr val="accent5">
                    <a:lumMod val="75000"/>
                  </a:schemeClr>
                </a:solidFill>
              </a:rPr>
              <a:t/>
            </a:r>
            <a:br>
              <a:rPr lang="fr-FR" sz="2400" b="1" dirty="0" smtClean="0">
                <a:solidFill>
                  <a:schemeClr val="accent5">
                    <a:lumMod val="75000"/>
                  </a:schemeClr>
                </a:solidFill>
              </a:rPr>
            </a:br>
            <a:r>
              <a:rPr lang="fr-FR" sz="2400" b="1" dirty="0" smtClean="0">
                <a:solidFill>
                  <a:schemeClr val="accent5">
                    <a:lumMod val="75000"/>
                  </a:schemeClr>
                </a:solidFill>
              </a:rPr>
              <a:t/>
            </a:r>
            <a:br>
              <a:rPr lang="fr-FR" sz="2400" b="1" dirty="0" smtClean="0">
                <a:solidFill>
                  <a:schemeClr val="accent5">
                    <a:lumMod val="75000"/>
                  </a:schemeClr>
                </a:solidFill>
              </a:rPr>
            </a:br>
            <a:r>
              <a:rPr lang="fr-FR" sz="2400" b="1" dirty="0" smtClean="0">
                <a:solidFill>
                  <a:schemeClr val="accent5">
                    <a:lumMod val="75000"/>
                  </a:schemeClr>
                </a:solidFill>
              </a:rPr>
              <a:t>Âge gothique. Vie de cour. Amour courtois « </a:t>
            </a:r>
            <a:r>
              <a:rPr lang="fr-FR" sz="2400" b="1" dirty="0" err="1" smtClean="0">
                <a:solidFill>
                  <a:schemeClr val="accent5">
                    <a:lumMod val="75000"/>
                  </a:schemeClr>
                </a:solidFill>
              </a:rPr>
              <a:t>Fin’Amor</a:t>
            </a:r>
            <a:r>
              <a:rPr lang="fr-FR" sz="2400" b="1" dirty="0" smtClean="0">
                <a:solidFill>
                  <a:schemeClr val="accent5">
                    <a:lumMod val="75000"/>
                  </a:schemeClr>
                </a:solidFill>
              </a:rPr>
              <a:t> ». Le Roman. </a:t>
            </a:r>
            <a:r>
              <a:rPr lang="fr-FR" sz="2400" b="1" dirty="0" smtClean="0">
                <a:solidFill>
                  <a:schemeClr val="accent6">
                    <a:lumMod val="75000"/>
                  </a:schemeClr>
                </a:solidFill>
              </a:rPr>
              <a:t>Chrétien de Troyes, </a:t>
            </a:r>
            <a:r>
              <a:rPr lang="fr-FR" sz="2400" b="1" u="sng" dirty="0" smtClean="0">
                <a:solidFill>
                  <a:schemeClr val="accent6">
                    <a:lumMod val="75000"/>
                  </a:schemeClr>
                </a:solidFill>
              </a:rPr>
              <a:t>Marie de France</a:t>
            </a:r>
            <a:r>
              <a:rPr lang="fr-FR" sz="2400" b="1" dirty="0" smtClean="0">
                <a:solidFill>
                  <a:schemeClr val="accent6">
                    <a:lumMod val="75000"/>
                  </a:schemeClr>
                </a:solidFill>
              </a:rPr>
              <a:t>.</a:t>
            </a:r>
            <a:br>
              <a:rPr lang="fr-FR" sz="2400" b="1" dirty="0" smtClean="0">
                <a:solidFill>
                  <a:schemeClr val="accent6">
                    <a:lumMod val="75000"/>
                  </a:schemeClr>
                </a:solidFill>
              </a:rPr>
            </a:br>
            <a:r>
              <a:rPr lang="fr-FR" sz="2400" b="1" dirty="0" smtClean="0">
                <a:solidFill>
                  <a:schemeClr val="accent6">
                    <a:lumMod val="75000"/>
                  </a:schemeClr>
                </a:solidFill>
              </a:rPr>
              <a:t> </a:t>
            </a:r>
            <a:r>
              <a:rPr lang="fr-FR" sz="3200" dirty="0" smtClean="0">
                <a:solidFill>
                  <a:schemeClr val="accent5">
                    <a:lumMod val="75000"/>
                  </a:schemeClr>
                </a:solidFill>
              </a:rPr>
              <a:t/>
            </a:r>
            <a:br>
              <a:rPr lang="fr-FR" sz="3200" dirty="0" smtClean="0">
                <a:solidFill>
                  <a:schemeClr val="accent5">
                    <a:lumMod val="75000"/>
                  </a:schemeClr>
                </a:solidFill>
              </a:rPr>
            </a:br>
            <a:endParaRPr lang="fr-FR" sz="3200" dirty="0">
              <a:solidFill>
                <a:schemeClr val="accent5">
                  <a:lumMod val="75000"/>
                </a:schemeClr>
              </a:solidFill>
            </a:endParaRPr>
          </a:p>
        </p:txBody>
      </p:sp>
      <p:sp>
        <p:nvSpPr>
          <p:cNvPr id="8" name="Espace réservé du texte 7"/>
          <p:cNvSpPr>
            <a:spLocks noGrp="1"/>
          </p:cNvSpPr>
          <p:nvPr>
            <p:ph type="body" idx="1"/>
          </p:nvPr>
        </p:nvSpPr>
        <p:spPr>
          <a:xfrm>
            <a:off x="457200" y="1052737"/>
            <a:ext cx="4040188" cy="432048"/>
          </a:xfrm>
        </p:spPr>
        <p:txBody>
          <a:bodyPr>
            <a:normAutofit fontScale="55000" lnSpcReduction="20000"/>
          </a:bodyPr>
          <a:lstStyle/>
          <a:p>
            <a:r>
              <a:rPr lang="fr-FR" dirty="0" smtClean="0">
                <a:solidFill>
                  <a:srgbClr val="0070C0"/>
                </a:solidFill>
              </a:rPr>
              <a:t>Chrétien de Troyes Manuscrit de Lancelot, </a:t>
            </a:r>
            <a:r>
              <a:rPr lang="fr-FR" i="1" dirty="0" smtClean="0">
                <a:solidFill>
                  <a:srgbClr val="0070C0"/>
                </a:solidFill>
              </a:rPr>
              <a:t>le chevalier à la charrette, </a:t>
            </a:r>
            <a:r>
              <a:rPr lang="fr-FR" dirty="0" smtClean="0">
                <a:solidFill>
                  <a:srgbClr val="0070C0"/>
                </a:solidFill>
              </a:rPr>
              <a:t>miniature vers 1180.</a:t>
            </a:r>
            <a:endParaRPr lang="fr-FR" i="1" dirty="0">
              <a:solidFill>
                <a:srgbClr val="0070C0"/>
              </a:solidFill>
            </a:endParaRPr>
          </a:p>
        </p:txBody>
      </p:sp>
      <p:pic>
        <p:nvPicPr>
          <p:cNvPr id="1026" name="Picture 2" descr="C:\Users\Vitry\Pictures\IMAGES LYCEE ET PERSO\LITTERATURE ET HISTOIRE\Mise en perspective programme 1ère ES - S 2016\Les_Très_Riches_Heures_du_duc_de_Berry_avril_(détail).jpg"/>
          <p:cNvPicPr>
            <a:picLocks noGrp="1" noChangeAspect="1" noChangeArrowheads="1"/>
          </p:cNvPicPr>
          <p:nvPr>
            <p:ph sz="half" idx="2"/>
          </p:nvPr>
        </p:nvPicPr>
        <p:blipFill>
          <a:blip r:embed="rId2" cstate="print"/>
          <a:stretch>
            <a:fillRect/>
          </a:stretch>
        </p:blipFill>
        <p:spPr bwMode="auto">
          <a:xfrm>
            <a:off x="4788024" y="2204864"/>
            <a:ext cx="3588609" cy="3951288"/>
          </a:xfrm>
          <a:prstGeom prst="rect">
            <a:avLst/>
          </a:prstGeom>
          <a:noFill/>
        </p:spPr>
      </p:pic>
      <p:sp>
        <p:nvSpPr>
          <p:cNvPr id="9" name="Espace réservé du texte 8"/>
          <p:cNvSpPr>
            <a:spLocks noGrp="1"/>
          </p:cNvSpPr>
          <p:nvPr>
            <p:ph type="body" sz="quarter" idx="3"/>
          </p:nvPr>
        </p:nvSpPr>
        <p:spPr>
          <a:xfrm>
            <a:off x="4645025" y="980729"/>
            <a:ext cx="4041775" cy="648072"/>
          </a:xfrm>
        </p:spPr>
        <p:txBody>
          <a:bodyPr>
            <a:normAutofit fontScale="85000" lnSpcReduction="20000"/>
          </a:bodyPr>
          <a:lstStyle/>
          <a:p>
            <a:r>
              <a:rPr lang="fr-FR" sz="1800" i="1" dirty="0" smtClean="0">
                <a:solidFill>
                  <a:srgbClr val="0070C0"/>
                </a:solidFill>
              </a:rPr>
              <a:t>Les Très Riches Heures du duc de Berry</a:t>
            </a:r>
            <a:r>
              <a:rPr lang="fr-FR" sz="1800" dirty="0" smtClean="0">
                <a:solidFill>
                  <a:srgbClr val="0070C0"/>
                </a:solidFill>
              </a:rPr>
              <a:t> est un </a:t>
            </a:r>
            <a:r>
              <a:rPr lang="fr-FR" sz="1800" dirty="0" smtClean="0">
                <a:solidFill>
                  <a:schemeClr val="accent5">
                    <a:lumMod val="75000"/>
                  </a:schemeClr>
                </a:solidFill>
                <a:hlinkClick r:id="rId3" tooltip="Livre d'heures"/>
              </a:rPr>
              <a:t>livre d'heures</a:t>
            </a:r>
            <a:r>
              <a:rPr lang="fr-FR" sz="1800" dirty="0" smtClean="0">
                <a:solidFill>
                  <a:srgbClr val="0070C0"/>
                </a:solidFill>
              </a:rPr>
              <a:t> commandé par le duc </a:t>
            </a:r>
            <a:r>
              <a:rPr lang="fr-FR" sz="1800" dirty="0" smtClean="0">
                <a:solidFill>
                  <a:srgbClr val="0070C0"/>
                </a:solidFill>
                <a:hlinkClick r:id="rId4" tooltip="Jean Ier de Berry"/>
              </a:rPr>
              <a:t>Jean I</a:t>
            </a:r>
            <a:r>
              <a:rPr lang="fr-FR" sz="1800" baseline="30000" dirty="0" smtClean="0">
                <a:solidFill>
                  <a:srgbClr val="0070C0"/>
                </a:solidFill>
                <a:hlinkClick r:id="rId4" tooltip="Jean Ier de Berry"/>
              </a:rPr>
              <a:t>er</a:t>
            </a:r>
            <a:r>
              <a:rPr lang="fr-FR" sz="1800" dirty="0" smtClean="0">
                <a:solidFill>
                  <a:srgbClr val="0070C0"/>
                </a:solidFill>
                <a:hlinkClick r:id="rId4" tooltip="Jean Ier de Berry"/>
              </a:rPr>
              <a:t> de Berry</a:t>
            </a:r>
            <a:r>
              <a:rPr lang="fr-FR" sz="1800" dirty="0" smtClean="0">
                <a:solidFill>
                  <a:srgbClr val="0070C0"/>
                </a:solidFill>
              </a:rPr>
              <a:t> 1410 1411 </a:t>
            </a:r>
            <a:endParaRPr lang="fr-FR" sz="1800" dirty="0">
              <a:solidFill>
                <a:srgbClr val="0070C0"/>
              </a:solidFill>
            </a:endParaRPr>
          </a:p>
        </p:txBody>
      </p:sp>
      <p:sp>
        <p:nvSpPr>
          <p:cNvPr id="10" name="Espace réservé du contenu 9"/>
          <p:cNvSpPr>
            <a:spLocks noGrp="1"/>
          </p:cNvSpPr>
          <p:nvPr>
            <p:ph sz="quarter" idx="4"/>
          </p:nvPr>
        </p:nvSpPr>
        <p:spPr>
          <a:xfrm>
            <a:off x="4572001" y="1700808"/>
            <a:ext cx="4114800" cy="4536504"/>
          </a:xfrm>
        </p:spPr>
        <p:txBody>
          <a:bodyPr>
            <a:normAutofit/>
          </a:bodyPr>
          <a:lstStyle/>
          <a:p>
            <a:r>
              <a:rPr lang="fr-FR" sz="1400" dirty="0" smtClean="0"/>
              <a:t>La matière de Bretagne, Arthur et les Chevaliers de la Table Ronde. La Dame suzeraine. </a:t>
            </a:r>
            <a:endParaRPr lang="fr-FR" sz="1400" dirty="0"/>
          </a:p>
        </p:txBody>
      </p:sp>
      <p:pic>
        <p:nvPicPr>
          <p:cNvPr id="1027" name="Picture 3" descr="C:\Users\Vitry\Pictures\IMAGES LYCEE ET PERSO\LITTERATURE ET HISTOIRE\Mise en perspective programme 1ère ES - S 2016\le-chevalier-a-la-charrette.jpg"/>
          <p:cNvPicPr>
            <a:picLocks noChangeAspect="1" noChangeArrowheads="1"/>
          </p:cNvPicPr>
          <p:nvPr/>
        </p:nvPicPr>
        <p:blipFill>
          <a:blip r:embed="rId5" cstate="print"/>
          <a:srcRect/>
          <a:stretch>
            <a:fillRect/>
          </a:stretch>
        </p:blipFill>
        <p:spPr bwMode="auto">
          <a:xfrm>
            <a:off x="251520" y="1532819"/>
            <a:ext cx="3672408" cy="48748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403648" y="1628800"/>
            <a:ext cx="590465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i="1" dirty="0" smtClean="0"/>
              <a:t>— </a:t>
            </a:r>
            <a:r>
              <a:rPr lang="fr-FR" sz="1400" dirty="0" smtClean="0"/>
              <a:t>« </a:t>
            </a:r>
            <a:r>
              <a:rPr lang="fr-FR" sz="1400" dirty="0" err="1" smtClean="0"/>
              <a:t>Bele</a:t>
            </a:r>
            <a:r>
              <a:rPr lang="fr-FR" sz="1400" dirty="0" smtClean="0"/>
              <a:t> amie, si est de nus :Ne vus </a:t>
            </a:r>
            <a:r>
              <a:rPr lang="fr-FR" sz="1400" dirty="0" err="1" smtClean="0"/>
              <a:t>sanz</a:t>
            </a:r>
            <a:r>
              <a:rPr lang="fr-FR" sz="1400" dirty="0" smtClean="0"/>
              <a:t> </a:t>
            </a:r>
            <a:r>
              <a:rPr lang="fr-FR" sz="1400" dirty="0" err="1" smtClean="0"/>
              <a:t>mei</a:t>
            </a:r>
            <a:r>
              <a:rPr lang="fr-FR" sz="1400" dirty="0" smtClean="0"/>
              <a:t>, ne </a:t>
            </a:r>
            <a:r>
              <a:rPr lang="fr-FR" sz="1400" dirty="0" err="1" smtClean="0"/>
              <a:t>mei</a:t>
            </a:r>
            <a:r>
              <a:rPr lang="fr-FR" sz="1400" dirty="0" smtClean="0"/>
              <a:t> </a:t>
            </a:r>
            <a:r>
              <a:rPr lang="fr-FR" sz="1400" dirty="0" err="1" smtClean="0"/>
              <a:t>sanz</a:t>
            </a:r>
            <a:r>
              <a:rPr lang="fr-FR" sz="1400" dirty="0" smtClean="0"/>
              <a:t> vus ».</a:t>
            </a:r>
          </a:p>
          <a:p>
            <a:endParaRPr lang="fr-FR" sz="1400" dirty="0" smtClean="0"/>
          </a:p>
          <a:p>
            <a:r>
              <a:rPr lang="fr-FR" sz="1400" dirty="0" smtClean="0"/>
              <a:t>« Belle amie, il en est ainsi de nous :  ni vous sans moi, ni moi sans vous ».  </a:t>
            </a:r>
            <a:r>
              <a:rPr lang="fr-FR" sz="1400" b="1" dirty="0" smtClean="0">
                <a:solidFill>
                  <a:schemeClr val="accent5">
                    <a:lumMod val="75000"/>
                  </a:schemeClr>
                </a:solidFill>
              </a:rPr>
              <a:t>Propos de Tristan à Yseut dans le Lai du Chèvrefeuille. </a:t>
            </a:r>
            <a:endParaRPr lang="fr-FR" sz="1400" dirty="0" smtClean="0"/>
          </a:p>
          <a:p>
            <a:endParaRPr lang="fr-FR" sz="1400" dirty="0" smtClean="0"/>
          </a:p>
          <a:p>
            <a:pPr algn="ctr"/>
            <a:r>
              <a:rPr lang="fr-FR" sz="1400" b="1" dirty="0" smtClean="0">
                <a:solidFill>
                  <a:schemeClr val="accent6">
                    <a:lumMod val="75000"/>
                  </a:schemeClr>
                </a:solidFill>
              </a:rPr>
              <a:t>MARIE de France </a:t>
            </a:r>
            <a:r>
              <a:rPr lang="fr-FR" sz="1400" b="1" i="1" dirty="0" smtClean="0">
                <a:solidFill>
                  <a:schemeClr val="accent6">
                    <a:lumMod val="75000"/>
                  </a:schemeClr>
                </a:solidFill>
              </a:rPr>
              <a:t>Le Lai de Chèvrefeuille</a:t>
            </a:r>
            <a:r>
              <a:rPr lang="fr-FR" sz="1400" i="1" dirty="0" smtClean="0"/>
              <a:t> , </a:t>
            </a:r>
          </a:p>
          <a:p>
            <a:pPr algn="ctr"/>
            <a:r>
              <a:rPr lang="fr-FR" sz="1400" dirty="0" smtClean="0"/>
              <a:t>2</a:t>
            </a:r>
            <a:r>
              <a:rPr lang="fr-FR" sz="1400" baseline="30000" dirty="0" smtClean="0"/>
              <a:t>ème</a:t>
            </a:r>
            <a:r>
              <a:rPr lang="fr-FR" sz="1400" dirty="0" smtClean="0"/>
              <a:t> moitié du XIIème siècle. </a:t>
            </a:r>
          </a:p>
          <a:p>
            <a:r>
              <a:rPr lang="fr-FR" sz="1400" b="1" dirty="0" smtClean="0">
                <a:solidFill>
                  <a:schemeClr val="accent3">
                    <a:lumMod val="75000"/>
                  </a:schemeClr>
                </a:solidFill>
              </a:rPr>
              <a:t>Œuvre musicale : Guillaume de Machaut  XIVème s : "Je </a:t>
            </a:r>
            <a:r>
              <a:rPr lang="fr-FR" sz="1400" b="1" dirty="0" err="1" smtClean="0">
                <a:solidFill>
                  <a:schemeClr val="accent3">
                    <a:lumMod val="75000"/>
                  </a:schemeClr>
                </a:solidFill>
              </a:rPr>
              <a:t>vivroie</a:t>
            </a:r>
            <a:r>
              <a:rPr lang="fr-FR" sz="1400" b="1" dirty="0" smtClean="0">
                <a:solidFill>
                  <a:schemeClr val="accent3">
                    <a:lumMod val="75000"/>
                  </a:schemeClr>
                </a:solidFill>
              </a:rPr>
              <a:t> liement/Liement me </a:t>
            </a:r>
            <a:r>
              <a:rPr lang="fr-FR" sz="1400" b="1" dirty="0" err="1" smtClean="0">
                <a:solidFill>
                  <a:schemeClr val="accent3">
                    <a:lumMod val="75000"/>
                  </a:schemeClr>
                </a:solidFill>
              </a:rPr>
              <a:t>deport</a:t>
            </a:r>
            <a:r>
              <a:rPr lang="fr-FR" sz="1400" b="1" dirty="0" smtClean="0">
                <a:solidFill>
                  <a:schemeClr val="accent3">
                    <a:lumMod val="75000"/>
                  </a:schemeClr>
                </a:solidFill>
              </a:rPr>
              <a:t> »</a:t>
            </a:r>
          </a:p>
          <a:p>
            <a:r>
              <a:rPr lang="fr-FR" sz="1400" dirty="0" smtClean="0"/>
              <a:t>  </a:t>
            </a:r>
            <a:r>
              <a:rPr lang="fr-FR" sz="1400" b="1" dirty="0" smtClean="0">
                <a:solidFill>
                  <a:schemeClr val="accent3">
                    <a:lumMod val="75000"/>
                  </a:schemeClr>
                </a:solidFill>
              </a:rPr>
              <a:t>https://www.youtube.com/watch?v=9ti59NdbG1c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2624</Words>
  <Application>Microsoft Office PowerPoint</Application>
  <PresentationFormat>Affichage à l'écran (4:3)</PresentationFormat>
  <Paragraphs>412</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ARTS HISTOIRE et LITTERATURE. QUELQUES REPERES  HISTORIQUES ET LITTERAIRES.  </vt:lpstr>
      <vt:lpstr>Repères d’Histoire et d’Histoire littéraire.</vt:lpstr>
      <vt:lpstr>Diapositive 3</vt:lpstr>
      <vt:lpstr>Diapositive 4</vt:lpstr>
      <vt:lpstr>   Comment exprimer un AVIS ? On aime une œuvre artistique  pour les EMOTIONS, les REFLEXIONS qu’elles suscitent en nous dans les DOMAINES suivants.       La documentation doit vous servir à mieux penser votre avis, mais il faut aussi réagir personnellement. Faites de même …  Soyez curieux, découvrez de nouvelles œuvres.       suivants. </vt:lpstr>
      <vt:lpstr>MOYEN –AGE. Âge Roman. La Chanson de Roland</vt:lpstr>
      <vt:lpstr> Chanson de geste (exploits)  : La Chanson de ROLAND, fin XIème s. Le comte a appelé en vain Charlemagne, il meurt sous un pin…   </vt:lpstr>
      <vt:lpstr>  Âge gothique. Vie de cour. Amour courtois « Fin’Amor ». Le Roman. Chrétien de Troyes, Marie de France.   </vt:lpstr>
      <vt:lpstr>Diapositive 9</vt:lpstr>
      <vt:lpstr>Marie de France  Le LAI du Chèvrefeuille.  </vt:lpstr>
      <vt:lpstr>Fin du Lai.</vt:lpstr>
      <vt:lpstr>XVIème s RENAISSANCE HUMANISME.  </vt:lpstr>
      <vt:lpstr>Esprit populaire et énormité des Géants rabelaisiens pour penser le monde.</vt:lpstr>
      <vt:lpstr>Rabelais Pantagruel, 1532. Lettre de Gargantua. </vt:lpstr>
      <vt:lpstr>Les poètes de la Pléiade.</vt:lpstr>
      <vt:lpstr>RONSARD et DU BELLAY </vt:lpstr>
      <vt:lpstr>XVIIème siècle  Triomphe du CLASSICISME  </vt:lpstr>
      <vt:lpstr>Diapositive 18</vt:lpstr>
      <vt:lpstr>Diapositive 19</vt:lpstr>
      <vt:lpstr> Corneille L’éloge du Théâtre dans L’ILLUSION COMIQUE, 1634.  Le magicien Alcandre révèle à Pridamant que son fils Clindor dont il est sans nouvelles depuis plusieurs années est devenu comédien…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HISTOIRE et LITTERATURE. QUELQUES REPERES  HISTORIQUES ET LITTERAIRES.</dc:title>
  <dc:creator>Vitry</dc:creator>
  <cp:lastModifiedBy>Vitry</cp:lastModifiedBy>
  <cp:revision>26</cp:revision>
  <dcterms:created xsi:type="dcterms:W3CDTF">2016-04-11T21:25:06Z</dcterms:created>
  <dcterms:modified xsi:type="dcterms:W3CDTF">2016-06-07T07:03:34Z</dcterms:modified>
</cp:coreProperties>
</file>